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6" r:id="rId4"/>
    <p:sldId id="296" r:id="rId5"/>
    <p:sldId id="297" r:id="rId6"/>
    <p:sldId id="306" r:id="rId7"/>
    <p:sldId id="307" r:id="rId8"/>
    <p:sldId id="308" r:id="rId9"/>
    <p:sldId id="309" r:id="rId10"/>
    <p:sldId id="287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291" r:id="rId21"/>
    <p:sldId id="319" r:id="rId22"/>
    <p:sldId id="292" r:id="rId23"/>
    <p:sldId id="320" r:id="rId24"/>
    <p:sldId id="321" r:id="rId25"/>
    <p:sldId id="323" r:id="rId26"/>
    <p:sldId id="322" r:id="rId27"/>
    <p:sldId id="288" r:id="rId28"/>
    <p:sldId id="289" r:id="rId29"/>
    <p:sldId id="324" r:id="rId30"/>
    <p:sldId id="325" r:id="rId31"/>
    <p:sldId id="327" r:id="rId32"/>
    <p:sldId id="329" r:id="rId33"/>
    <p:sldId id="293" r:id="rId34"/>
    <p:sldId id="298" r:id="rId35"/>
    <p:sldId id="332" r:id="rId36"/>
    <p:sldId id="299" r:id="rId37"/>
    <p:sldId id="300" r:id="rId38"/>
    <p:sldId id="301" r:id="rId39"/>
    <p:sldId id="303" r:id="rId40"/>
    <p:sldId id="302" r:id="rId41"/>
    <p:sldId id="304" r:id="rId42"/>
    <p:sldId id="305" r:id="rId43"/>
    <p:sldId id="290" r:id="rId44"/>
    <p:sldId id="330" r:id="rId45"/>
    <p:sldId id="283" r:id="rId46"/>
    <p:sldId id="285" r:id="rId47"/>
    <p:sldId id="28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36D649"/>
    <a:srgbClr val="0000CC"/>
    <a:srgbClr val="C8A56E"/>
    <a:srgbClr val="1A2A4A"/>
    <a:srgbClr val="FF4000"/>
    <a:srgbClr val="FFC000"/>
    <a:srgbClr val="7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0" autoAdjust="0"/>
    <p:restoredTop sz="94660" autoAdjust="0"/>
  </p:normalViewPr>
  <p:slideViewPr>
    <p:cSldViewPr>
      <p:cViewPr varScale="1">
        <p:scale>
          <a:sx n="71" d="100"/>
          <a:sy n="71" d="100"/>
        </p:scale>
        <p:origin x="-130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4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9F6F8-DC93-4263-BA57-AD9D4385C8E5}" type="datetimeFigureOut">
              <a:rPr lang="en-US" smtClean="0"/>
              <a:pPr/>
              <a:t>2017-10-23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4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33147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2400"/>
            <a:ext cx="7848600" cy="65532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Demos/m10191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Demos/m10231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Demos/m10232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Demos/m10261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Demos/m1030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Demos/m10301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Demos/m1031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Demos/m10312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../../Media/Videos/Magic%20balls.avi" TargetMode="External"/><Relationship Id="rId2" Type="http://schemas.openxmlformats.org/officeDocument/2006/relationships/hyperlink" Target="http://youtu.be/Q-2_WhwDhj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Demos/m10391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microsoft.com/office/2007/relationships/hdphoto" Target="../media/hdphoto1.wdp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png"/><Relationship Id="rId5" Type="http://schemas.openxmlformats.org/officeDocument/2006/relationships/hyperlink" Target="Demos/m10411.html" TargetMode="External"/><Relationship Id="rId4" Type="http://schemas.openxmlformats.org/officeDocument/2006/relationships/image" Target="../media/image4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youtu.be/Q-2_WhwDhjw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youtu.be/-nhvbwMnGa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Media/Videos/Hyperhyperboloid.avi" TargetMode="External"/><Relationship Id="rId5" Type="http://schemas.openxmlformats.org/officeDocument/2006/relationships/image" Target="../media/image42.png"/><Relationship Id="rId4" Type="http://schemas.openxmlformats.org/officeDocument/2006/relationships/hyperlink" Target="../../Media/Videos/Math%20Shinkansen.avi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ca.net/site/museum/Dalest/dales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world.wolfram.com/LissajousCurve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Demos/m10071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Demos/m10091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Demos/m10092.htm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Сложни обекти</a:t>
            </a:r>
            <a:endParaRPr lang="en-US" dirty="0"/>
          </a:p>
        </p:txBody>
      </p:sp>
      <p:sp>
        <p:nvSpPr>
          <p:cNvPr id="26" name="Media Placeholder 25"/>
          <p:cNvSpPr>
            <a:spLocks noGrp="1"/>
          </p:cNvSpPr>
          <p:nvPr>
            <p:ph type="media" sz="quarter" idx="4294967295"/>
          </p:nvPr>
        </p:nvSpPr>
        <p:spPr>
          <a:xfrm>
            <a:off x="3322320" y="3322320"/>
            <a:ext cx="2468880" cy="2468880"/>
          </a:xfrm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Ротационни обекти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Ротационни обекти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</a:t>
            </a:r>
          </a:p>
          <a:p>
            <a:pPr lvl="1"/>
            <a:r>
              <a:rPr lang="bg-BG" dirty="0" smtClean="0"/>
              <a:t>Контур или профил (крива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Ротационна ос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Получаване</a:t>
            </a:r>
            <a:endParaRPr lang="en-US" dirty="0" smtClean="0"/>
          </a:p>
          <a:p>
            <a:pPr lvl="1"/>
            <a:r>
              <a:rPr lang="bg-BG" dirty="0" smtClean="0"/>
              <a:t>Контурът е завъртян около оста</a:t>
            </a:r>
          </a:p>
          <a:p>
            <a:pPr lvl="1"/>
            <a:r>
              <a:rPr lang="bg-BG" dirty="0" smtClean="0"/>
              <a:t>Получената повърхност е повърхността на ротационно тяло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Извън КГ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Ротационни обекти</a:t>
            </a:r>
          </a:p>
          <a:p>
            <a:pPr lvl="1"/>
            <a:r>
              <a:rPr lang="bg-BG" dirty="0" smtClean="0"/>
              <a:t>Създавани в занаятчийството от векове </a:t>
            </a:r>
            <a:r>
              <a:rPr lang="bg-BG" dirty="0"/>
              <a:t>(</a:t>
            </a:r>
            <a:r>
              <a:rPr lang="bg-BG" dirty="0" smtClean="0"/>
              <a:t>стругари</a:t>
            </a:r>
            <a:r>
              <a:rPr lang="en-US" dirty="0" smtClean="0"/>
              <a:t>, </a:t>
            </a:r>
            <a:r>
              <a:rPr lang="bg-BG" dirty="0" smtClean="0"/>
              <a:t>грънчари)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842" name="Picture 2" descr="C:\Pavel\Courses\Materials\Course.OKG 2012-13\OKG-10. Composite objects\ID-100734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24400" y="3733800"/>
            <a:ext cx="3886200" cy="25940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3" name="Picture 3" descr="C:\Pavel\Courses\Materials\Course.OKG 2012-13\OKG-10. Composite objects\ID-10034304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3401" y="3733800"/>
            <a:ext cx="3886202" cy="25940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Пък и не само там</a:t>
            </a:r>
          </a:p>
          <a:p>
            <a:pPr lvl="1"/>
            <a:r>
              <a:rPr lang="bg-BG" dirty="0" smtClean="0"/>
              <a:t>В архитектурата</a:t>
            </a:r>
          </a:p>
          <a:p>
            <a:pPr lvl="1"/>
            <a:r>
              <a:rPr lang="bg-BG" dirty="0" smtClean="0"/>
              <a:t>Стъклария</a:t>
            </a:r>
          </a:p>
          <a:p>
            <a:pPr lvl="1"/>
            <a:r>
              <a:rPr lang="bg-BG" dirty="0" smtClean="0"/>
              <a:t>В производството</a:t>
            </a:r>
            <a:br>
              <a:rPr lang="bg-BG" dirty="0" smtClean="0"/>
            </a:br>
            <a:r>
              <a:rPr lang="bg-BG" dirty="0" smtClean="0"/>
              <a:t>на </a:t>
            </a:r>
            <a:r>
              <a:rPr lang="bg-BG" dirty="0" err="1" smtClean="0"/>
              <a:t>камбанкии</a:t>
            </a:r>
            <a:endParaRPr lang="bg-BG" dirty="0" smtClean="0"/>
          </a:p>
          <a:p>
            <a:pPr lvl="1"/>
            <a:r>
              <a:rPr lang="bg-BG" dirty="0" smtClean="0"/>
              <a:t>И т.н.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410200" y="457200"/>
            <a:ext cx="3300785" cy="246888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7" name="Picture 3" descr="C:\Pavel\Courses\Materials\Course.OKG 2012-13\OKG-10. Composite objects\ID-10073864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524000" y="3886200"/>
            <a:ext cx="3248526" cy="246888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8" name="Picture 4" descr="C:\Pavel\Courses\Materials\Course.OKG 2012-13\OKG-10. Composite objects\ID-10037130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105400" y="3886200"/>
            <a:ext cx="3671198" cy="246888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flipH="1">
            <a:off x="3937000" y="3810000"/>
            <a:ext cx="1778000" cy="177800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949700" y="4978400"/>
            <a:ext cx="596900" cy="584200"/>
          </a:xfrm>
          <a:prstGeom prst="line">
            <a:avLst/>
          </a:prstGeom>
          <a:ln w="38100"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Най-общ вид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2133600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Ако имаме</a:t>
            </a:r>
            <a:endParaRPr lang="en-US" dirty="0" smtClean="0"/>
          </a:p>
          <a:p>
            <a:pPr lvl="1"/>
            <a:r>
              <a:rPr lang="en-US" dirty="0" smtClean="0"/>
              <a:t>O</a:t>
            </a:r>
            <a:r>
              <a:rPr lang="bg-BG" dirty="0" smtClean="0"/>
              <a:t>с от единичен вектор </a:t>
            </a:r>
            <a:r>
              <a:rPr lang="en-US" dirty="0" smtClean="0"/>
              <a:t>v(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x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y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z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</a:t>
            </a:r>
            <a:r>
              <a:rPr lang="bg-BG" dirty="0" err="1" smtClean="0"/>
              <a:t>очка</a:t>
            </a:r>
            <a:r>
              <a:rPr lang="bg-BG" dirty="0" smtClean="0"/>
              <a:t> </a:t>
            </a:r>
            <a:r>
              <a:rPr lang="en-US" dirty="0" smtClean="0"/>
              <a:t>P(</a:t>
            </a:r>
            <a:r>
              <a:rPr lang="en-US" dirty="0" err="1" smtClean="0"/>
              <a:t>p</a:t>
            </a:r>
            <a:r>
              <a:rPr lang="en-US" baseline="-25000" dirty="0" err="1" smtClean="0"/>
              <a:t>x</a:t>
            </a:r>
            <a:r>
              <a:rPr lang="en-US" dirty="0" err="1" smtClean="0"/>
              <a:t>,p</a:t>
            </a:r>
            <a:r>
              <a:rPr lang="en-US" baseline="-25000" dirty="0" err="1" smtClean="0"/>
              <a:t>y</a:t>
            </a:r>
            <a:r>
              <a:rPr lang="en-US" dirty="0" err="1" smtClean="0"/>
              <a:t>,p</a:t>
            </a:r>
            <a:r>
              <a:rPr lang="en-US" baseline="-25000" dirty="0" err="1" smtClean="0"/>
              <a:t>z</a:t>
            </a:r>
            <a:r>
              <a:rPr lang="en-US" dirty="0" smtClean="0"/>
              <a:t>) </a:t>
            </a:r>
            <a:r>
              <a:rPr lang="bg-BG" dirty="0" smtClean="0"/>
              <a:t>от контур</a:t>
            </a:r>
            <a:endParaRPr lang="en-US" dirty="0" smtClean="0"/>
          </a:p>
          <a:p>
            <a:pPr lvl="1"/>
            <a:r>
              <a:rPr lang="bg-BG" dirty="0" smtClean="0"/>
              <a:t>Ъгъл на завъртане </a:t>
            </a:r>
            <a:r>
              <a:rPr lang="en-US" dirty="0" smtClean="0">
                <a:latin typeface="Calibri"/>
              </a:rPr>
              <a:t>α</a:t>
            </a:r>
            <a:endParaRPr lang="en-US" dirty="0" smtClean="0"/>
          </a:p>
          <a:p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49700" y="5562600"/>
            <a:ext cx="3048000" cy="9144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514600" y="5562600"/>
            <a:ext cx="1435102" cy="3429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5168900" y="41783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200" b="1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α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 rot="19119381">
            <a:off x="3808890" y="4741748"/>
            <a:ext cx="609600" cy="457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v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187700" y="5740400"/>
            <a:ext cx="2438400" cy="7366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168900" y="4343400"/>
            <a:ext cx="457200" cy="7620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5778500" y="4800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340100" y="5029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O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949700" y="4038600"/>
            <a:ext cx="76200" cy="15240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626100" y="6311900"/>
            <a:ext cx="838200" cy="1778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11900" y="4343400"/>
            <a:ext cx="0" cy="1600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e 21"/>
          <p:cNvSpPr/>
          <p:nvPr/>
        </p:nvSpPr>
        <p:spPr>
          <a:xfrm>
            <a:off x="4635500" y="3810000"/>
            <a:ext cx="1105716" cy="1040674"/>
          </a:xfrm>
          <a:prstGeom prst="pie">
            <a:avLst>
              <a:gd name="adj1" fmla="val 21547653"/>
              <a:gd name="adj2" fmla="val 3817111"/>
            </a:avLst>
          </a:prstGeom>
          <a:solidFill>
            <a:srgbClr val="4F81B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 rot="10800000" flipH="1">
            <a:off x="4618926" y="3832860"/>
            <a:ext cx="1106234" cy="1000877"/>
          </a:xfrm>
          <a:prstGeom prst="arc">
            <a:avLst>
              <a:gd name="adj1" fmla="val 17954579"/>
              <a:gd name="adj2" fmla="val 21479551"/>
            </a:avLst>
          </a:prstGeom>
          <a:ln w="1905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553200" y="5715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416300" y="3886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Z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286000" y="5181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626100" y="5105400"/>
            <a:ext cx="0" cy="13716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473700" y="4953000"/>
            <a:ext cx="304800" cy="304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5168900" y="4343400"/>
            <a:ext cx="1143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159500" y="4191000"/>
            <a:ext cx="304800" cy="304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6324600" y="3733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5727700" y="5943600"/>
            <a:ext cx="584200" cy="1524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559300" y="5448300"/>
            <a:ext cx="1752600" cy="4953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949700" y="5334000"/>
            <a:ext cx="1132254" cy="2413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То</a:t>
            </a:r>
          </a:p>
          <a:p>
            <a:pPr lvl="1"/>
            <a:r>
              <a:rPr lang="bg-BG" dirty="0" smtClean="0"/>
              <a:t>След завъртане на ъгъл</a:t>
            </a:r>
            <a:r>
              <a:rPr lang="en-US" dirty="0" smtClean="0"/>
              <a:t> α</a:t>
            </a:r>
            <a:r>
              <a:rPr lang="bg-BG" dirty="0" smtClean="0"/>
              <a:t> около ос</a:t>
            </a:r>
            <a:r>
              <a:rPr lang="en-US" dirty="0" smtClean="0"/>
              <a:t> v</a:t>
            </a:r>
            <a:r>
              <a:rPr lang="bg-BG" dirty="0" smtClean="0"/>
              <a:t> на точка </a:t>
            </a:r>
            <a:r>
              <a:rPr lang="en-US" dirty="0" smtClean="0"/>
              <a:t>P</a:t>
            </a:r>
            <a:r>
              <a:rPr lang="bg-BG" dirty="0" smtClean="0"/>
              <a:t> ще получим </a:t>
            </a:r>
            <a:r>
              <a:rPr lang="en-US" dirty="0" smtClean="0"/>
              <a:t>Q</a:t>
            </a:r>
            <a:r>
              <a:rPr lang="bg-BG" dirty="0" smtClean="0"/>
              <a:t> с координати, които трудно се помнят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bg-BG" sz="1000" dirty="0" smtClean="0"/>
          </a:p>
          <a:p>
            <a:pPr lvl="1"/>
            <a:r>
              <a:rPr lang="bg-BG" dirty="0" smtClean="0"/>
              <a:t>Когато ползваме вертикална ос, координатите на </a:t>
            </a:r>
            <a:r>
              <a:rPr lang="en-US" dirty="0"/>
              <a:t>Q</a:t>
            </a:r>
            <a:r>
              <a:rPr lang="bg-BG" dirty="0" smtClean="0"/>
              <a:t> са: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6700" y="2438400"/>
          <a:ext cx="87487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Equation" r:id="rId3" imgW="5638680" imgH="736560" progId="Equation.3">
                  <p:embed/>
                </p:oleObj>
              </mc:Choice>
              <mc:Fallback>
                <p:oleObj name="Equation" r:id="rId3" imgW="5638680" imgH="736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438400"/>
                        <a:ext cx="8748713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2254250" y="4800600"/>
          <a:ext cx="62484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8" name="Equation" r:id="rId5" imgW="3568680" imgH="914400" progId="Equation.3">
                  <p:embed/>
                </p:oleObj>
              </mc:Choice>
              <mc:Fallback>
                <p:oleObj name="Equation" r:id="rId5" imgW="3568680" imgH="914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4800600"/>
                        <a:ext cx="6248400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flipH="1">
            <a:off x="4343400" y="5689716"/>
            <a:ext cx="1905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343400" y="4851516"/>
            <a:ext cx="13716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15000" y="4851516"/>
            <a:ext cx="0" cy="14478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e 40"/>
          <p:cNvSpPr/>
          <p:nvPr/>
        </p:nvSpPr>
        <p:spPr>
          <a:xfrm>
            <a:off x="3350604" y="5372274"/>
            <a:ext cx="1983396" cy="1866726"/>
          </a:xfrm>
          <a:prstGeom prst="pie">
            <a:avLst>
              <a:gd name="adj1" fmla="val 20571643"/>
              <a:gd name="adj2" fmla="val 13606"/>
            </a:avLst>
          </a:prstGeom>
          <a:solidFill>
            <a:srgbClr val="4F81B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Arc 39"/>
          <p:cNvSpPr/>
          <p:nvPr/>
        </p:nvSpPr>
        <p:spPr>
          <a:xfrm rot="10800000" flipH="1">
            <a:off x="3352800" y="5401772"/>
            <a:ext cx="1981200" cy="1792512"/>
          </a:xfrm>
          <a:prstGeom prst="arc">
            <a:avLst>
              <a:gd name="adj1" fmla="val 111996"/>
              <a:gd name="adj2" fmla="val 1030154"/>
            </a:avLst>
          </a:prstGeom>
          <a:ln w="1905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e 15"/>
          <p:cNvSpPr/>
          <p:nvPr/>
        </p:nvSpPr>
        <p:spPr>
          <a:xfrm>
            <a:off x="3788756" y="5774344"/>
            <a:ext cx="1105716" cy="1040674"/>
          </a:xfrm>
          <a:prstGeom prst="pie">
            <a:avLst>
              <a:gd name="adj1" fmla="val 18980888"/>
              <a:gd name="adj2" fmla="val 20531403"/>
            </a:avLst>
          </a:prstGeom>
          <a:solidFill>
            <a:srgbClr val="4F81B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343400" y="5689716"/>
            <a:ext cx="1905000" cy="6096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-1800000" flipH="1">
            <a:off x="4063390" y="5286931"/>
            <a:ext cx="1905000" cy="6096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И могат да бъдат получени така: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343400" y="6299316"/>
            <a:ext cx="34290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699000" y="5537316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200" b="1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α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0" y="5359516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33800" y="5918316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O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43400" y="4343400"/>
            <a:ext cx="0" cy="1955916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48400" y="5689716"/>
            <a:ext cx="0" cy="6096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0800000" flipH="1">
            <a:off x="3797300" y="5816716"/>
            <a:ext cx="1106234" cy="1000877"/>
          </a:xfrm>
          <a:prstGeom prst="arc">
            <a:avLst>
              <a:gd name="adj1" fmla="val 1198242"/>
              <a:gd name="adj2" fmla="val 2754696"/>
            </a:avLst>
          </a:prstGeom>
          <a:ln w="19050">
            <a:solidFill>
              <a:srgbClr val="4F81B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10000" y="4114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086600" y="5715000"/>
            <a:ext cx="609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019800" y="6223116"/>
            <a:ext cx="609600" cy="48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en-US" sz="28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28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96000" y="5537316"/>
            <a:ext cx="304800" cy="304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62600" y="4699116"/>
            <a:ext cx="304800" cy="304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816600" y="4495916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61000" y="6223116"/>
            <a:ext cx="609600" cy="48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r>
              <a:rPr lang="en-US" sz="28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28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181600" y="5842116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200" b="1" noProof="0" dirty="0" smtClean="0">
                <a:solidFill>
                  <a:srgbClr val="4F81BD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β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3733800" y="4546716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r>
              <a:rPr lang="en-US" sz="28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28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733800" y="5308716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en-US" sz="28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28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2160588" y="838200"/>
          <a:ext cx="61817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8" name="Equation" r:id="rId3" imgW="2958840" imgH="1422360" progId="Equation.3">
                  <p:embed/>
                </p:oleObj>
              </mc:Choice>
              <mc:Fallback>
                <p:oleObj name="Equation" r:id="rId3" imgW="2958840" imgH="1422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838200"/>
                        <a:ext cx="6181725" cy="297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/>
        </p:nvGraphicFramePr>
        <p:xfrm>
          <a:off x="2179638" y="3663950"/>
          <a:ext cx="10080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9" name="Equation" r:id="rId5" imgW="482400" imgH="215640" progId="Equation.3">
                  <p:embed/>
                </p:oleObj>
              </mc:Choice>
              <mc:Fallback>
                <p:oleObj name="Equation" r:id="rId5" imgW="48240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3663950"/>
                        <a:ext cx="1008062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ontent Placeholder 2"/>
          <p:cNvSpPr txBox="1">
            <a:spLocks/>
          </p:cNvSpPr>
          <p:nvPr/>
        </p:nvSpPr>
        <p:spPr>
          <a:xfrm rot="18736158">
            <a:off x="4724400" y="5041900"/>
            <a:ext cx="609600" cy="48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r</a:t>
            </a:r>
            <a:endParaRPr kumimoji="0" lang="en-US" sz="28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 rot="20503174">
            <a:off x="5038688" y="5555484"/>
            <a:ext cx="609600" cy="48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r</a:t>
            </a:r>
            <a:endParaRPr kumimoji="0" lang="en-US" sz="28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Илюстрация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Въртене на контур</a:t>
            </a:r>
            <a:endParaRPr lang="en-US" b="0" dirty="0" smtClean="0"/>
          </a:p>
        </p:txBody>
      </p:sp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91670" y="2743200"/>
            <a:ext cx="2151530" cy="3657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124200" y="2743200"/>
            <a:ext cx="2514600" cy="3657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019800" y="2743200"/>
            <a:ext cx="2590800" cy="3657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" t="313" r="58" b="7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Конструиране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Най-често като тор</a:t>
            </a:r>
          </a:p>
          <a:p>
            <a:pPr lvl="1"/>
            <a:r>
              <a:rPr lang="bg-BG" dirty="0" smtClean="0"/>
              <a:t>Контурът се представя като начупена линия (верига от отсечки)</a:t>
            </a:r>
          </a:p>
          <a:p>
            <a:pPr lvl="1"/>
            <a:r>
              <a:rPr lang="bg-BG" dirty="0" smtClean="0"/>
              <a:t>Всяка отсечка поражда пресечен конус</a:t>
            </a:r>
          </a:p>
        </p:txBody>
      </p:sp>
      <p:pic>
        <p:nvPicPr>
          <p:cNvPr id="5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1148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10: Сложни обекти</a:t>
            </a:r>
          </a:p>
          <a:p>
            <a:pPr lvl="1"/>
            <a:r>
              <a:rPr lang="bg-BG" dirty="0" smtClean="0"/>
              <a:t>Съставни обекти</a:t>
            </a:r>
          </a:p>
          <a:p>
            <a:pPr lvl="1"/>
            <a:r>
              <a:rPr lang="bg-BG" dirty="0" smtClean="0"/>
              <a:t>Ротационни обекти</a:t>
            </a:r>
          </a:p>
          <a:p>
            <a:pPr lvl="1"/>
            <a:r>
              <a:rPr lang="bg-BG" dirty="0" smtClean="0"/>
              <a:t>Влачене по траектория</a:t>
            </a:r>
          </a:p>
          <a:p>
            <a:pPr lvl="1"/>
            <a:r>
              <a:rPr lang="bg-BG" dirty="0" smtClean="0"/>
              <a:t>Конструктивна геометрия</a:t>
            </a:r>
            <a:endParaRPr lang="en-US" dirty="0" smtClean="0"/>
          </a:p>
          <a:p>
            <a:pPr lvl="1"/>
            <a:r>
              <a:rPr lang="bg-BG" dirty="0" smtClean="0"/>
              <a:t>Параметрично моделиране</a:t>
            </a:r>
          </a:p>
          <a:p>
            <a:pPr lvl="1"/>
            <a:r>
              <a:rPr lang="bg-BG" dirty="0" smtClean="0"/>
              <a:t>Процедурно моделиране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Влачене по</a:t>
            </a:r>
            <a:br>
              <a:rPr lang="bg-BG" dirty="0" smtClean="0"/>
            </a:br>
            <a:r>
              <a:rPr lang="bg-BG" dirty="0" smtClean="0"/>
              <a:t>траектория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20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Влачене по траектория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елементи</a:t>
            </a:r>
          </a:p>
          <a:p>
            <a:pPr lvl="1"/>
            <a:r>
              <a:rPr lang="bg-BG" dirty="0" smtClean="0"/>
              <a:t>Контур/профил или </a:t>
            </a:r>
            <a:r>
              <a:rPr lang="en-US" dirty="0" smtClean="0"/>
              <a:t>3D</a:t>
            </a:r>
            <a:r>
              <a:rPr lang="bg-BG" dirty="0" smtClean="0"/>
              <a:t> обект</a:t>
            </a:r>
          </a:p>
          <a:p>
            <a:pPr lvl="1"/>
            <a:r>
              <a:rPr lang="bg-BG" dirty="0" smtClean="0"/>
              <a:t>Линия в </a:t>
            </a:r>
            <a:r>
              <a:rPr lang="en-US" dirty="0" smtClean="0"/>
              <a:t>3D (</a:t>
            </a:r>
            <a:r>
              <a:rPr lang="bg-BG" dirty="0" smtClean="0"/>
              <a:t>не задължително права)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Получаване</a:t>
            </a:r>
            <a:endParaRPr lang="en-US" dirty="0" smtClean="0"/>
          </a:p>
          <a:p>
            <a:pPr lvl="1"/>
            <a:r>
              <a:rPr lang="bg-BG" dirty="0" smtClean="0"/>
              <a:t>Контурът/обектът се плъзга по линията (на </a:t>
            </a:r>
            <a:r>
              <a:rPr lang="bg-BG" dirty="0" err="1" smtClean="0"/>
              <a:t>англ</a:t>
            </a:r>
            <a:r>
              <a:rPr lang="bg-BG" dirty="0" smtClean="0"/>
              <a:t>. </a:t>
            </a:r>
            <a:r>
              <a:rPr lang="en-US" i="1" dirty="0" smtClean="0"/>
              <a:t>sweep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Ротационните тела са частен случай, чрез влачене по окръжност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Разширение на модела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Допълнителни елементи</a:t>
            </a:r>
          </a:p>
          <a:p>
            <a:pPr lvl="1"/>
            <a:r>
              <a:rPr lang="bg-BG" dirty="0" smtClean="0"/>
              <a:t>Характеристики на плъзгания обект зависят от местоположението по траекторията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Описание на модел</a:t>
            </a:r>
          </a:p>
          <a:p>
            <a:pPr lvl="1"/>
            <a:r>
              <a:rPr lang="bg-BG" dirty="0" smtClean="0"/>
              <a:t>Описание на траекторията</a:t>
            </a:r>
          </a:p>
          <a:p>
            <a:pPr lvl="1"/>
            <a:r>
              <a:rPr lang="bg-BG" dirty="0" smtClean="0"/>
              <a:t>Описание на влачения обект</a:t>
            </a:r>
          </a:p>
          <a:p>
            <a:pPr lvl="1"/>
            <a:r>
              <a:rPr lang="bg-BG" dirty="0" smtClean="0"/>
              <a:t>Описание на характеристиките му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Плъзгане на мащаба в диапазон</a:t>
            </a:r>
          </a:p>
          <a:p>
            <a:pPr lvl="1"/>
            <a:r>
              <a:rPr lang="bg-BG" dirty="0" smtClean="0"/>
              <a:t>Мащабиране по </a:t>
            </a:r>
            <a:r>
              <a:rPr lang="en-US" dirty="0" smtClean="0"/>
              <a:t>X</a:t>
            </a:r>
            <a:r>
              <a:rPr lang="bg-BG" dirty="0" smtClean="0"/>
              <a:t> и </a:t>
            </a:r>
            <a:r>
              <a:rPr lang="en-US" dirty="0" smtClean="0"/>
              <a:t>Y</a:t>
            </a:r>
          </a:p>
          <a:p>
            <a:pPr lvl="1"/>
            <a:r>
              <a:rPr lang="bg-BG" dirty="0" smtClean="0"/>
              <a:t>Мащабиране по </a:t>
            </a:r>
            <a:r>
              <a:rPr lang="en-US" dirty="0" smtClean="0"/>
              <a:t>Z</a:t>
            </a:r>
            <a:endParaRPr lang="en-US" dirty="0"/>
          </a:p>
        </p:txBody>
      </p:sp>
      <p:pic>
        <p:nvPicPr>
          <p:cNvPr id="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181" name="Picture 5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Крива на </a:t>
            </a:r>
            <a:r>
              <a:rPr lang="bg-BG" dirty="0" err="1" smtClean="0"/>
              <a:t>Лисаж</a:t>
            </a:r>
            <a:r>
              <a:rPr lang="en-GB" dirty="0" smtClean="0"/>
              <a:t>ỳ</a:t>
            </a:r>
            <a:r>
              <a:rPr lang="en-US" dirty="0" smtClean="0"/>
              <a:t> (</a:t>
            </a:r>
            <a:r>
              <a:rPr lang="en-US" dirty="0" err="1" smtClean="0"/>
              <a:t>Lissajous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>
            <a:normAutofit/>
          </a:bodyPr>
          <a:lstStyle/>
          <a:p>
            <a:r>
              <a:rPr lang="bg-BG" dirty="0" smtClean="0"/>
              <a:t>Хармонична крива в 3</a:t>
            </a:r>
            <a:r>
              <a:rPr lang="en-US" dirty="0" smtClean="0"/>
              <a:t>D</a:t>
            </a:r>
            <a:endParaRPr lang="bg-BG" dirty="0" smtClean="0"/>
          </a:p>
          <a:p>
            <a:pPr lvl="1"/>
            <a:r>
              <a:rPr lang="bg-BG" dirty="0" smtClean="0"/>
              <a:t>Задава се параметрично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Ще я построим от малки цилиндри</a:t>
            </a:r>
          </a:p>
          <a:p>
            <a:pPr lvl="1"/>
            <a:r>
              <a:rPr lang="bg-BG" dirty="0" smtClean="0"/>
              <a:t>Всеки ще е ориентиран по тангентата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Ето как:</a:t>
            </a:r>
            <a:endParaRPr lang="en-US" dirty="0"/>
          </a:p>
        </p:txBody>
      </p:sp>
      <p:graphicFrame>
        <p:nvGraphicFramePr>
          <p:cNvPr id="44035" name="Content Placeholder 3"/>
          <p:cNvGraphicFramePr>
            <a:graphicFrameLocks noChangeAspect="1"/>
          </p:cNvGraphicFramePr>
          <p:nvPr/>
        </p:nvGraphicFramePr>
        <p:xfrm>
          <a:off x="2133600" y="2819400"/>
          <a:ext cx="3048000" cy="1785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Equation" r:id="rId3" imgW="1257120" imgH="736560" progId="Equation.3">
                  <p:embed/>
                </p:oleObj>
              </mc:Choice>
              <mc:Fallback>
                <p:oleObj name="Equation" r:id="rId3" imgW="1257120" imgH="73656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3048000" cy="1785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3733800" y="221726"/>
            <a:ext cx="1884947" cy="1790700"/>
          </a:xfrm>
          <a:prstGeom prst="line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2590800"/>
            <a:ext cx="7848600" cy="4114800"/>
          </a:xfrm>
        </p:spPr>
        <p:txBody>
          <a:bodyPr>
            <a:normAutofit/>
          </a:bodyPr>
          <a:lstStyle/>
          <a:p>
            <a:pPr lvl="1"/>
            <a:r>
              <a:rPr lang="bg-BG" dirty="0" smtClean="0"/>
              <a:t>А тангенциалният вектор </a:t>
            </a:r>
            <a:r>
              <a:rPr lang="en-US" dirty="0" smtClean="0"/>
              <a:t>v(t) </a:t>
            </a:r>
            <a:r>
              <a:rPr lang="bg-BG" dirty="0" smtClean="0"/>
              <a:t>в точка </a:t>
            </a:r>
            <a:r>
              <a:rPr lang="en-US" dirty="0" smtClean="0"/>
              <a:t>P(t)</a:t>
            </a:r>
            <a:r>
              <a:rPr lang="bg-BG" dirty="0" smtClean="0"/>
              <a:t> ще определим числено така:</a:t>
            </a:r>
          </a:p>
          <a:p>
            <a:pPr lvl="1"/>
            <a:endParaRPr lang="bg-BG" sz="1100" dirty="0" smtClean="0"/>
          </a:p>
          <a:p>
            <a:r>
              <a:rPr lang="bg-BG" dirty="0" smtClean="0"/>
              <a:t>Оцветяване</a:t>
            </a:r>
          </a:p>
          <a:p>
            <a:pPr lvl="1"/>
            <a:r>
              <a:rPr lang="bg-BG" dirty="0" smtClean="0"/>
              <a:t>При </a:t>
            </a:r>
            <a:r>
              <a:rPr lang="en-US" dirty="0" smtClean="0"/>
              <a:t>a</a:t>
            </a:r>
            <a:r>
              <a:rPr lang="en-US" baseline="-25000" dirty="0" smtClean="0"/>
              <a:t>x</a:t>
            </a:r>
            <a:r>
              <a:rPr lang="en-US" dirty="0" smtClean="0"/>
              <a:t>=a</a:t>
            </a:r>
            <a:r>
              <a:rPr lang="en-US" baseline="-25000" dirty="0" smtClean="0"/>
              <a:t>y</a:t>
            </a:r>
            <a:r>
              <a:rPr lang="en-US" dirty="0" smtClean="0"/>
              <a:t>=</a:t>
            </a:r>
            <a:r>
              <a:rPr lang="en-US" dirty="0" err="1" smtClean="0"/>
              <a:t>a</a:t>
            </a:r>
            <a:r>
              <a:rPr lang="en-US" baseline="-25000" dirty="0" err="1" smtClean="0"/>
              <a:t>z</a:t>
            </a:r>
            <a:r>
              <a:rPr lang="en-US" baseline="-25000" dirty="0" smtClean="0"/>
              <a:t> </a:t>
            </a:r>
            <a:r>
              <a:rPr lang="bg-BG" dirty="0" smtClean="0"/>
              <a:t>фигурата на </a:t>
            </a:r>
            <a:r>
              <a:rPr lang="bg-BG" dirty="0" err="1" smtClean="0"/>
              <a:t>Лисажу</a:t>
            </a:r>
            <a:r>
              <a:rPr lang="bg-BG" dirty="0" smtClean="0"/>
              <a:t> лежи</a:t>
            </a:r>
            <a:br>
              <a:rPr lang="bg-BG" dirty="0" smtClean="0"/>
            </a:br>
            <a:r>
              <a:rPr lang="bg-BG" dirty="0" smtClean="0"/>
              <a:t>в куб със страна 2</a:t>
            </a:r>
            <a:r>
              <a:rPr lang="en-US" dirty="0" smtClean="0"/>
              <a:t>a</a:t>
            </a:r>
            <a:r>
              <a:rPr lang="en-US" baseline="-25000" dirty="0" smtClean="0"/>
              <a:t>x</a:t>
            </a:r>
            <a:r>
              <a:rPr lang="bg-BG" baseline="-25000" dirty="0" smtClean="0"/>
              <a:t> </a:t>
            </a:r>
            <a:r>
              <a:rPr lang="en-US" dirty="0" smtClean="0"/>
              <a:t>(</a:t>
            </a:r>
            <a:r>
              <a:rPr lang="bg-BG" dirty="0" smtClean="0"/>
              <a:t>защо?)</a:t>
            </a:r>
          </a:p>
          <a:p>
            <a:pPr lvl="1"/>
            <a:r>
              <a:rPr lang="bg-BG" dirty="0" smtClean="0"/>
              <a:t>Нека този куб е цветово </a:t>
            </a:r>
            <a:r>
              <a:rPr lang="en-US" dirty="0" smtClean="0"/>
              <a:t>RGB </a:t>
            </a:r>
            <a:r>
              <a:rPr lang="bg-BG" dirty="0" smtClean="0"/>
              <a:t>пространство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2514600" y="1098025"/>
            <a:ext cx="5562600" cy="1350433"/>
          </a:xfrm>
          <a:custGeom>
            <a:avLst/>
            <a:gdLst>
              <a:gd name="connsiteX0" fmla="*/ 0 w 8591550"/>
              <a:gd name="connsiteY0" fmla="*/ 2688167 h 2901950"/>
              <a:gd name="connsiteX1" fmla="*/ 2146300 w 8591550"/>
              <a:gd name="connsiteY1" fmla="*/ 1545167 h 2901950"/>
              <a:gd name="connsiteX2" fmla="*/ 4927600 w 8591550"/>
              <a:gd name="connsiteY2" fmla="*/ 2675467 h 2901950"/>
              <a:gd name="connsiteX3" fmla="*/ 8001000 w 8591550"/>
              <a:gd name="connsiteY3" fmla="*/ 186267 h 2901950"/>
              <a:gd name="connsiteX4" fmla="*/ 8470900 w 8591550"/>
              <a:gd name="connsiteY4" fmla="*/ 1557867 h 2901950"/>
              <a:gd name="connsiteX0" fmla="*/ 0 w 8001000"/>
              <a:gd name="connsiteY0" fmla="*/ 2501900 h 2715683"/>
              <a:gd name="connsiteX1" fmla="*/ 2146300 w 8001000"/>
              <a:gd name="connsiteY1" fmla="*/ 1358900 h 2715683"/>
              <a:gd name="connsiteX2" fmla="*/ 4927600 w 8001000"/>
              <a:gd name="connsiteY2" fmla="*/ 2489200 h 2715683"/>
              <a:gd name="connsiteX3" fmla="*/ 8001000 w 8001000"/>
              <a:gd name="connsiteY3" fmla="*/ 0 h 2715683"/>
              <a:gd name="connsiteX0" fmla="*/ 0 w 8001000"/>
              <a:gd name="connsiteY0" fmla="*/ 2501900 h 2501900"/>
              <a:gd name="connsiteX1" fmla="*/ 2146300 w 8001000"/>
              <a:gd name="connsiteY1" fmla="*/ 1358900 h 2501900"/>
              <a:gd name="connsiteX2" fmla="*/ 8001000 w 8001000"/>
              <a:gd name="connsiteY2" fmla="*/ 0 h 2501900"/>
              <a:gd name="connsiteX0" fmla="*/ 0 w 8001000"/>
              <a:gd name="connsiteY0" fmla="*/ 2501900 h 2501900"/>
              <a:gd name="connsiteX1" fmla="*/ 8001000 w 8001000"/>
              <a:gd name="connsiteY1" fmla="*/ 0 h 2501900"/>
              <a:gd name="connsiteX0" fmla="*/ 0 w 8001000"/>
              <a:gd name="connsiteY0" fmla="*/ 2501900 h 2501900"/>
              <a:gd name="connsiteX1" fmla="*/ 3581400 w 8001000"/>
              <a:gd name="connsiteY1" fmla="*/ 0 h 2501900"/>
              <a:gd name="connsiteX2" fmla="*/ 8001000 w 8001000"/>
              <a:gd name="connsiteY2" fmla="*/ 0 h 2501900"/>
              <a:gd name="connsiteX0" fmla="*/ 0 w 8001000"/>
              <a:gd name="connsiteY0" fmla="*/ 3276600 h 3276600"/>
              <a:gd name="connsiteX1" fmla="*/ 3581400 w 8001000"/>
              <a:gd name="connsiteY1" fmla="*/ 774700 h 3276600"/>
              <a:gd name="connsiteX2" fmla="*/ 8001000 w 8001000"/>
              <a:gd name="connsiteY2" fmla="*/ 774700 h 3276600"/>
              <a:gd name="connsiteX0" fmla="*/ 0 w 8001000"/>
              <a:gd name="connsiteY0" fmla="*/ 3276600 h 3276600"/>
              <a:gd name="connsiteX1" fmla="*/ 3581400 w 8001000"/>
              <a:gd name="connsiteY1" fmla="*/ 774700 h 3276600"/>
              <a:gd name="connsiteX2" fmla="*/ 8001000 w 8001000"/>
              <a:gd name="connsiteY2" fmla="*/ 774700 h 3276600"/>
              <a:gd name="connsiteX0" fmla="*/ 0 w 8001000"/>
              <a:gd name="connsiteY0" fmla="*/ 2692400 h 2692400"/>
              <a:gd name="connsiteX1" fmla="*/ 3581400 w 8001000"/>
              <a:gd name="connsiteY1" fmla="*/ 190500 h 2692400"/>
              <a:gd name="connsiteX2" fmla="*/ 8001000 w 8001000"/>
              <a:gd name="connsiteY2" fmla="*/ 190500 h 2692400"/>
              <a:gd name="connsiteX0" fmla="*/ 0 w 6858000"/>
              <a:gd name="connsiteY0" fmla="*/ 2692400 h 2781300"/>
              <a:gd name="connsiteX1" fmla="*/ 3581400 w 6858000"/>
              <a:gd name="connsiteY1" fmla="*/ 190500 h 2781300"/>
              <a:gd name="connsiteX2" fmla="*/ 6858000 w 6858000"/>
              <a:gd name="connsiteY2" fmla="*/ 2781300 h 2781300"/>
              <a:gd name="connsiteX0" fmla="*/ 0 w 6858000"/>
              <a:gd name="connsiteY0" fmla="*/ 2540000 h 2628900"/>
              <a:gd name="connsiteX1" fmla="*/ 3276600 w 6858000"/>
              <a:gd name="connsiteY1" fmla="*/ 190500 h 2628900"/>
              <a:gd name="connsiteX2" fmla="*/ 6858000 w 6858000"/>
              <a:gd name="connsiteY2" fmla="*/ 2628900 h 2628900"/>
              <a:gd name="connsiteX0" fmla="*/ 0 w 6858000"/>
              <a:gd name="connsiteY0" fmla="*/ 2540000 h 2628900"/>
              <a:gd name="connsiteX1" fmla="*/ 3276600 w 6858000"/>
              <a:gd name="connsiteY1" fmla="*/ 190500 h 2628900"/>
              <a:gd name="connsiteX2" fmla="*/ 6858000 w 6858000"/>
              <a:gd name="connsiteY2" fmla="*/ 2628900 h 2628900"/>
              <a:gd name="connsiteX0" fmla="*/ 0 w 5791200"/>
              <a:gd name="connsiteY0" fmla="*/ 2540000 h 2540000"/>
              <a:gd name="connsiteX1" fmla="*/ 3276600 w 5791200"/>
              <a:gd name="connsiteY1" fmla="*/ 190500 h 2540000"/>
              <a:gd name="connsiteX2" fmla="*/ 5791200 w 5791200"/>
              <a:gd name="connsiteY2" fmla="*/ 2095500 h 2540000"/>
              <a:gd name="connsiteX0" fmla="*/ 0 w 5791200"/>
              <a:gd name="connsiteY0" fmla="*/ 2540000 h 2540000"/>
              <a:gd name="connsiteX1" fmla="*/ 3276600 w 5791200"/>
              <a:gd name="connsiteY1" fmla="*/ 190500 h 2540000"/>
              <a:gd name="connsiteX2" fmla="*/ 5791200 w 5791200"/>
              <a:gd name="connsiteY2" fmla="*/ 2095500 h 2540000"/>
              <a:gd name="connsiteX0" fmla="*/ 0 w 4572000"/>
              <a:gd name="connsiteY0" fmla="*/ 1409700 h 2095500"/>
              <a:gd name="connsiteX1" fmla="*/ 2057400 w 4572000"/>
              <a:gd name="connsiteY1" fmla="*/ 190500 h 2095500"/>
              <a:gd name="connsiteX2" fmla="*/ 4572000 w 4572000"/>
              <a:gd name="connsiteY2" fmla="*/ 2095500 h 2095500"/>
              <a:gd name="connsiteX0" fmla="*/ 0 w 4572000"/>
              <a:gd name="connsiteY0" fmla="*/ 1409700 h 2095500"/>
              <a:gd name="connsiteX1" fmla="*/ 2057400 w 4572000"/>
              <a:gd name="connsiteY1" fmla="*/ 190500 h 2095500"/>
              <a:gd name="connsiteX2" fmla="*/ 4572000 w 4572000"/>
              <a:gd name="connsiteY2" fmla="*/ 2095500 h 2095500"/>
              <a:gd name="connsiteX0" fmla="*/ 0 w 5181600"/>
              <a:gd name="connsiteY0" fmla="*/ 1257300 h 2095500"/>
              <a:gd name="connsiteX1" fmla="*/ 2667000 w 5181600"/>
              <a:gd name="connsiteY1" fmla="*/ 190500 h 2095500"/>
              <a:gd name="connsiteX2" fmla="*/ 5181600 w 5181600"/>
              <a:gd name="connsiteY2" fmla="*/ 2095500 h 2095500"/>
              <a:gd name="connsiteX0" fmla="*/ 0 w 5181600"/>
              <a:gd name="connsiteY0" fmla="*/ 1257300 h 2095500"/>
              <a:gd name="connsiteX1" fmla="*/ 2667000 w 5181600"/>
              <a:gd name="connsiteY1" fmla="*/ 190500 h 2095500"/>
              <a:gd name="connsiteX2" fmla="*/ 5181600 w 5181600"/>
              <a:gd name="connsiteY2" fmla="*/ 2095500 h 2095500"/>
              <a:gd name="connsiteX0" fmla="*/ 0 w 5562600"/>
              <a:gd name="connsiteY0" fmla="*/ 1257300 h 1350433"/>
              <a:gd name="connsiteX1" fmla="*/ 2667000 w 5562600"/>
              <a:gd name="connsiteY1" fmla="*/ 190500 h 1350433"/>
              <a:gd name="connsiteX2" fmla="*/ 5562600 w 5562600"/>
              <a:gd name="connsiteY2" fmla="*/ 1028700 h 135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2600" h="1350433">
                <a:moveTo>
                  <a:pt x="0" y="1257300"/>
                </a:moveTo>
                <a:cubicBezTo>
                  <a:pt x="1358900" y="1350433"/>
                  <a:pt x="1231900" y="452967"/>
                  <a:pt x="2667000" y="190500"/>
                </a:cubicBezTo>
                <a:cubicBezTo>
                  <a:pt x="4064000" y="0"/>
                  <a:pt x="4953000" y="1003300"/>
                  <a:pt x="5562600" y="1028700"/>
                </a:cubicBezTo>
              </a:path>
            </a:pathLst>
          </a:custGeom>
          <a:ln w="7620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57600" y="1898126"/>
            <a:ext cx="228600" cy="2286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429000" y="2126726"/>
            <a:ext cx="838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P(t)</a:t>
            </a:r>
            <a:endParaRPr kumimoji="0" lang="en-US" sz="2400" u="none" strike="noStrike" kern="1200" cap="none" spc="0" normalizeH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2600" y="1148826"/>
            <a:ext cx="228600" cy="2286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410200" y="678926"/>
            <a:ext cx="1295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P(</a:t>
            </a:r>
            <a:r>
              <a:rPr lang="en-US" sz="2400" noProof="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t+</a:t>
            </a:r>
            <a:r>
              <a:rPr lang="en-US" sz="2400" noProof="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  <a:sym typeface="Symbol"/>
              </a:rPr>
              <a:t>t</a:t>
            </a:r>
            <a:r>
              <a:rPr lang="en-US" sz="24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  <a:sym typeface="Symbol"/>
              </a:rPr>
              <a:t>)</a:t>
            </a:r>
            <a:endParaRPr kumimoji="0" lang="en-US" sz="24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an 22"/>
          <p:cNvSpPr/>
          <p:nvPr/>
        </p:nvSpPr>
        <p:spPr>
          <a:xfrm rot="2844358">
            <a:off x="4154791" y="398954"/>
            <a:ext cx="533400" cy="1998972"/>
          </a:xfrm>
          <a:prstGeom prst="can">
            <a:avLst/>
          </a:prstGeom>
          <a:gradFill flip="none" rotWithShape="1">
            <a:gsLst>
              <a:gs pos="0">
                <a:srgbClr val="0070C0"/>
              </a:gs>
              <a:gs pos="50000">
                <a:schemeClr val="bg1">
                  <a:alpha val="50000"/>
                </a:schemeClr>
              </a:gs>
              <a:gs pos="100000">
                <a:srgbClr val="0070C0">
                  <a:alpha val="50000"/>
                </a:srgbClr>
              </a:gs>
            </a:gsLst>
            <a:lin ang="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 rot="19026440">
            <a:off x="4799212" y="91813"/>
            <a:ext cx="703233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noProof="0" dirty="0" smtClean="0">
                <a:solidFill>
                  <a:srgbClr val="0070C0"/>
                </a:solidFill>
                <a:effectLst>
                  <a:outerShdw blurRad="63500" algn="ctr" rotWithShape="0">
                    <a:srgbClr val="0070C0">
                      <a:alpha val="40000"/>
                    </a:srgbClr>
                  </a:outerShdw>
                </a:effectLst>
                <a:latin typeface="Calibri"/>
              </a:rPr>
              <a:t>v(t)</a:t>
            </a:r>
            <a:endParaRPr kumimoji="0" lang="en-US" sz="2400" u="none" strike="noStrike" kern="1200" cap="none" spc="0" normalizeH="0" baseline="-25000" noProof="0" dirty="0">
              <a:ln>
                <a:noFill/>
              </a:ln>
              <a:solidFill>
                <a:srgbClr val="0070C0"/>
              </a:solidFill>
              <a:effectLst>
                <a:outerShdw blurRad="63500" algn="ctr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19020000">
            <a:off x="4860959" y="322156"/>
            <a:ext cx="152400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082" name="Content Placeholder 3"/>
          <p:cNvGraphicFramePr>
            <a:graphicFrameLocks noChangeAspect="1"/>
          </p:cNvGraphicFramePr>
          <p:nvPr/>
        </p:nvGraphicFramePr>
        <p:xfrm>
          <a:off x="6019800" y="3657600"/>
          <a:ext cx="28702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Equation" r:id="rId3" imgW="1320480" imgH="215640" progId="Equation.3">
                  <p:embed/>
                </p:oleObj>
              </mc:Choice>
              <mc:Fallback>
                <p:oleObj name="Equation" r:id="rId3" imgW="1320480" imgH="21564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657600"/>
                        <a:ext cx="2870200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Резултат</a:t>
            </a:r>
            <a:endParaRPr lang="en-US" dirty="0" smtClean="0"/>
          </a:p>
          <a:p>
            <a:pPr lvl="1"/>
            <a:r>
              <a:rPr lang="bg-BG" dirty="0" smtClean="0"/>
              <a:t>При случайни коефициенти</a:t>
            </a:r>
          </a:p>
          <a:p>
            <a:pPr lvl="1"/>
            <a:r>
              <a:rPr lang="bg-BG" b="0" dirty="0" smtClean="0"/>
              <a:t>В </a:t>
            </a:r>
            <a:r>
              <a:rPr lang="en-US" b="0" dirty="0" err="1" smtClean="0"/>
              <a:t>RGB</a:t>
            </a:r>
            <a:r>
              <a:rPr lang="bg-BG" b="0" dirty="0" smtClean="0"/>
              <a:t> пространство</a:t>
            </a:r>
            <a:endParaRPr lang="en-US" b="0" dirty="0"/>
          </a:p>
        </p:txBody>
      </p:sp>
      <p:pic>
        <p:nvPicPr>
          <p:cNvPr id="51203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22098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Конструктивна геометрия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Основни елементи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Набор от примитиви</a:t>
            </a:r>
          </a:p>
          <a:p>
            <a:pPr lvl="1"/>
            <a:r>
              <a:rPr lang="bg-BG" dirty="0" smtClean="0"/>
              <a:t>Това е избрано множество от примитивни графични обекти</a:t>
            </a:r>
          </a:p>
          <a:p>
            <a:pPr lvl="1"/>
            <a:r>
              <a:rPr lang="bg-BG" dirty="0" smtClean="0"/>
              <a:t>Евентуално с </a:t>
            </a:r>
            <a:r>
              <a:rPr lang="bg-BG" dirty="0" err="1" smtClean="0"/>
              <a:t>транформации</a:t>
            </a:r>
            <a:r>
              <a:rPr lang="bg-BG" dirty="0" smtClean="0"/>
              <a:t> (мащабиране, завъртане, …)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Набор от операции</a:t>
            </a:r>
          </a:p>
          <a:p>
            <a:pPr lvl="1"/>
            <a:r>
              <a:rPr lang="bg-BG" dirty="0" smtClean="0"/>
              <a:t>Логически операции или операции за работа с множества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се прави после?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Изрази</a:t>
            </a:r>
          </a:p>
          <a:p>
            <a:pPr lvl="1"/>
            <a:r>
              <a:rPr lang="bg-BG" dirty="0" smtClean="0"/>
              <a:t>Конструират се изрази</a:t>
            </a:r>
          </a:p>
          <a:p>
            <a:pPr lvl="1"/>
            <a:r>
              <a:rPr lang="bg-BG" dirty="0" smtClean="0"/>
              <a:t>Които прилагат операциите над примитиви или други изрази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Дървовидна структура</a:t>
            </a:r>
          </a:p>
          <a:p>
            <a:pPr lvl="1"/>
            <a:r>
              <a:rPr lang="bg-BG" dirty="0" smtClean="0"/>
              <a:t>Всеки математически израз може да се представи като дърво</a:t>
            </a:r>
          </a:p>
          <a:p>
            <a:pPr lvl="1"/>
            <a:r>
              <a:rPr lang="bg-BG" dirty="0" smtClean="0"/>
              <a:t>Важи и за конструирания обект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Съставни обекти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Конструктивни операции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Събиране и умножение</a:t>
            </a:r>
          </a:p>
          <a:p>
            <a:pPr lvl="1"/>
            <a:r>
              <a:rPr lang="bg-BG" dirty="0" smtClean="0"/>
              <a:t>Събиране = обединение на тела</a:t>
            </a:r>
          </a:p>
          <a:p>
            <a:pPr lvl="1"/>
            <a:r>
              <a:rPr lang="bg-BG" dirty="0" smtClean="0"/>
              <a:t>Умножение = сечение </a:t>
            </a:r>
            <a:r>
              <a:rPr lang="bg-BG" dirty="0"/>
              <a:t>на тела</a:t>
            </a:r>
          </a:p>
          <a:p>
            <a:pPr lvl="1"/>
            <a:endParaRPr lang="bg-BG" dirty="0" smtClean="0"/>
          </a:p>
          <a:p>
            <a:pPr lvl="1"/>
            <a:endParaRPr lang="en-US" dirty="0"/>
          </a:p>
        </p:txBody>
      </p:sp>
      <p:pic>
        <p:nvPicPr>
          <p:cNvPr id="7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2228" name="Picture 4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36576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Изваждане и разлика</a:t>
            </a:r>
          </a:p>
          <a:p>
            <a:pPr lvl="1"/>
            <a:r>
              <a:rPr lang="bg-BG" dirty="0" smtClean="0"/>
              <a:t>Разлика и изваждане са различни</a:t>
            </a:r>
          </a:p>
          <a:p>
            <a:pPr lvl="1"/>
            <a:r>
              <a:rPr lang="bg-BG" dirty="0" smtClean="0"/>
              <a:t>Изваждане = тяло извадено от друго</a:t>
            </a:r>
          </a:p>
          <a:p>
            <a:pPr lvl="1"/>
            <a:r>
              <a:rPr lang="bg-BG" dirty="0" smtClean="0"/>
              <a:t>Разлика = необщите </a:t>
            </a:r>
            <a:r>
              <a:rPr lang="bg-BG" dirty="0"/>
              <a:t>части от тела</a:t>
            </a:r>
          </a:p>
          <a:p>
            <a:pPr lvl="1"/>
            <a:endParaRPr lang="en-US" dirty="0"/>
          </a:p>
        </p:txBody>
      </p:sp>
      <p:pic>
        <p:nvPicPr>
          <p:cNvPr id="6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28194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3252" name="Picture 4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28194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Вложени сфери</a:t>
            </a:r>
          </a:p>
          <a:p>
            <a:pPr lvl="1"/>
            <a:r>
              <a:rPr lang="bg-BG" dirty="0" smtClean="0"/>
              <a:t>С изрязани кръгове</a:t>
            </a:r>
          </a:p>
          <a:p>
            <a:pPr lvl="1"/>
            <a:endParaRPr lang="bg-BG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79925" y="5486400"/>
            <a:ext cx="240296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“Magic balls”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2"/>
              </a:rPr>
              <a:t>http://youtu.be/dV2PdCTx9dE</a:t>
            </a:r>
          </a:p>
        </p:txBody>
      </p:sp>
      <p:pic>
        <p:nvPicPr>
          <p:cNvPr id="54274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199" y="30480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Параметрично моделиране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Параметрично моделиране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 идеи</a:t>
            </a:r>
          </a:p>
          <a:p>
            <a:pPr lvl="1"/>
            <a:r>
              <a:rPr lang="bg-BG" dirty="0" smtClean="0"/>
              <a:t>3</a:t>
            </a:r>
            <a:r>
              <a:rPr lang="en-US" dirty="0" smtClean="0"/>
              <a:t>D</a:t>
            </a:r>
            <a:r>
              <a:rPr lang="bg-BG" dirty="0" smtClean="0"/>
              <a:t> обект зададен чрез параметри</a:t>
            </a:r>
          </a:p>
          <a:p>
            <a:pPr lvl="1"/>
            <a:r>
              <a:rPr lang="bg-BG" dirty="0" smtClean="0"/>
              <a:t>За повърхност – два параметъра</a:t>
            </a:r>
          </a:p>
          <a:p>
            <a:pPr lvl="1"/>
            <a:r>
              <a:rPr lang="bg-BG" dirty="0" smtClean="0"/>
              <a:t>За обемно тяло – три параметъра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Непряко дефиниране на обект</a:t>
            </a:r>
          </a:p>
          <a:p>
            <a:pPr lvl="1"/>
            <a:r>
              <a:rPr lang="bg-BG" dirty="0" smtClean="0"/>
              <a:t>Един набор от параметри дефинира друг набор от параметри</a:t>
            </a:r>
          </a:p>
          <a:p>
            <a:pPr lvl="1"/>
            <a:r>
              <a:rPr lang="bg-BG" dirty="0" smtClean="0"/>
              <a:t>Другият набор определя обекта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Внимание</a:t>
            </a:r>
          </a:p>
          <a:p>
            <a:pPr lvl="1"/>
            <a:r>
              <a:rPr lang="bg-BG" dirty="0" err="1" smtClean="0"/>
              <a:t>Параметричността</a:t>
            </a:r>
            <a:r>
              <a:rPr lang="bg-BG" dirty="0" smtClean="0"/>
              <a:t> се определя от реализацията на рисуването, а не от това дали са подадени параметри</a:t>
            </a:r>
          </a:p>
          <a:p>
            <a:pPr lvl="1"/>
            <a:r>
              <a:rPr lang="bg-BG" dirty="0" smtClean="0"/>
              <a:t>Параметри са „координатите“, които обхождат точките от обекта</a:t>
            </a:r>
          </a:p>
          <a:p>
            <a:r>
              <a:rPr lang="bg-BG" dirty="0" smtClean="0"/>
              <a:t>Пример</a:t>
            </a:r>
          </a:p>
          <a:p>
            <a:pPr lvl="1"/>
            <a:r>
              <a:rPr lang="bg-BG" dirty="0" smtClean="0"/>
              <a:t>Рисуване на квадрат със страна </a:t>
            </a:r>
            <a:r>
              <a:rPr lang="en-US" dirty="0" smtClean="0">
                <a:solidFill>
                  <a:schemeClr val="tx1"/>
                </a:solidFill>
              </a:rPr>
              <a:t>a</a:t>
            </a:r>
            <a:r>
              <a:rPr lang="bg-BG" dirty="0" smtClean="0"/>
              <a:t> чрез директно пресмятане на върховете </a:t>
            </a:r>
            <a:r>
              <a:rPr lang="bg-BG" dirty="0" smtClean="0">
                <a:solidFill>
                  <a:schemeClr val="tx1"/>
                </a:solidFill>
              </a:rPr>
              <a:t>(</a:t>
            </a:r>
            <a:r>
              <a:rPr lang="bg-BG" dirty="0" smtClean="0">
                <a:solidFill>
                  <a:schemeClr val="tx1"/>
                </a:solidFill>
                <a:sym typeface="Symbol"/>
              </a:rPr>
              <a:t>а/2,а/2</a:t>
            </a:r>
            <a:r>
              <a:rPr lang="bg-BG" dirty="0" smtClean="0">
                <a:solidFill>
                  <a:schemeClr val="tx1"/>
                </a:solidFill>
              </a:rPr>
              <a:t>)</a:t>
            </a:r>
            <a:r>
              <a:rPr lang="bg-BG" dirty="0" smtClean="0"/>
              <a:t> не е параметрично моделиране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4359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Уравнения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Моделиране на 3</a:t>
            </a:r>
            <a:r>
              <a:rPr lang="en-US" dirty="0" smtClean="0"/>
              <a:t>D</a:t>
            </a:r>
            <a:r>
              <a:rPr lang="bg-BG" dirty="0" smtClean="0"/>
              <a:t> обекти</a:t>
            </a:r>
          </a:p>
          <a:p>
            <a:pPr lvl="1"/>
            <a:r>
              <a:rPr lang="bg-BG" dirty="0" smtClean="0"/>
              <a:t>Често чрез тяхната повърхност</a:t>
            </a:r>
            <a:br>
              <a:rPr lang="bg-BG" dirty="0" smtClean="0"/>
            </a:br>
            <a:r>
              <a:rPr lang="bg-BG" dirty="0" smtClean="0"/>
              <a:t>(т.е. отвътре те са кухи)</a:t>
            </a:r>
          </a:p>
          <a:p>
            <a:pPr lvl="1"/>
            <a:r>
              <a:rPr lang="bg-BG" dirty="0" smtClean="0"/>
              <a:t>Повърхността се задава чрез уравнение</a:t>
            </a:r>
            <a:br>
              <a:rPr lang="bg-BG" dirty="0" smtClean="0"/>
            </a:br>
            <a:r>
              <a:rPr lang="bg-BG" dirty="0" smtClean="0"/>
              <a:t>                  , където </a:t>
            </a:r>
            <a:r>
              <a:rPr lang="en-US" b="1" dirty="0" smtClean="0"/>
              <a:t>u</a:t>
            </a:r>
            <a:r>
              <a:rPr lang="bg-BG" dirty="0" smtClean="0"/>
              <a:t> и </a:t>
            </a:r>
            <a:r>
              <a:rPr lang="en-US" b="1" dirty="0" smtClean="0"/>
              <a:t>v</a:t>
            </a:r>
            <a:r>
              <a:rPr lang="en-US" dirty="0" smtClean="0"/>
              <a:t> </a:t>
            </a:r>
            <a:r>
              <a:rPr lang="bg-BG" dirty="0" smtClean="0"/>
              <a:t>са параметри</a:t>
            </a:r>
          </a:p>
          <a:p>
            <a:pPr lvl="1"/>
            <a:r>
              <a:rPr lang="bg-BG" dirty="0" smtClean="0"/>
              <a:t>За непрякото дефиниране се ползва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			като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864417"/>
              </p:ext>
            </p:extLst>
          </p:nvPr>
        </p:nvGraphicFramePr>
        <p:xfrm>
          <a:off x="2147888" y="3932238"/>
          <a:ext cx="16478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Уравнение" r:id="rId3" imgW="723600" imgH="203040" progId="Equation.3">
                  <p:embed/>
                </p:oleObj>
              </mc:Choice>
              <mc:Fallback>
                <p:oleObj name="Уравнение" r:id="rId3" imgW="7236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932238"/>
                        <a:ext cx="16478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108875"/>
              </p:ext>
            </p:extLst>
          </p:nvPr>
        </p:nvGraphicFramePr>
        <p:xfrm>
          <a:off x="2162175" y="4916488"/>
          <a:ext cx="437515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Уравнение" r:id="rId5" imgW="1904760" imgH="672840" progId="Equation.3">
                  <p:embed/>
                </p:oleObj>
              </mc:Choice>
              <mc:Fallback>
                <p:oleObj name="Уравнение" r:id="rId5" imgW="1904760" imgH="6728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916488"/>
                        <a:ext cx="4375150" cy="154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titled-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48200" y="3638550"/>
            <a:ext cx="4495800" cy="32194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Модел на </a:t>
            </a:r>
            <a:r>
              <a:rPr lang="en-US" dirty="0" smtClean="0"/>
              <a:t>“</a:t>
            </a:r>
            <a:r>
              <a:rPr lang="bg-BG" dirty="0" smtClean="0"/>
              <a:t>люспа</a:t>
            </a:r>
            <a:r>
              <a:rPr lang="en-US" dirty="0" smtClean="0"/>
              <a:t>”</a:t>
            </a:r>
            <a:r>
              <a:rPr lang="bg-BG" dirty="0" smtClean="0"/>
              <a:t> от </a:t>
            </a:r>
            <a:r>
              <a:rPr lang="en-US" dirty="0" smtClean="0"/>
              <a:t>Pringles</a:t>
            </a:r>
            <a:endParaRPr lang="bg-BG" dirty="0" smtClean="0"/>
          </a:p>
          <a:p>
            <a:pPr lvl="1"/>
            <a:r>
              <a:rPr lang="bg-BG" dirty="0" smtClean="0"/>
              <a:t>Елипсовиден контур</a:t>
            </a:r>
          </a:p>
          <a:p>
            <a:pPr lvl="1"/>
            <a:r>
              <a:rPr lang="bg-BG" dirty="0" err="1" smtClean="0"/>
              <a:t>Хиперболично-параболоидна</a:t>
            </a:r>
            <a:r>
              <a:rPr lang="bg-BG" dirty="0" smtClean="0"/>
              <a:t> повърхност</a:t>
            </a:r>
          </a:p>
          <a:p>
            <a:pPr lvl="1"/>
            <a:r>
              <a:rPr lang="bg-BG" dirty="0" smtClean="0"/>
              <a:t>Уравнение</a:t>
            </a: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28070"/>
              </p:ext>
            </p:extLst>
          </p:nvPr>
        </p:nvGraphicFramePr>
        <p:xfrm>
          <a:off x="4027488" y="3576638"/>
          <a:ext cx="302260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Уравнение" r:id="rId4" imgW="1079280" imgH="419040" progId="Equation.3">
                  <p:embed/>
                </p:oleObj>
              </mc:Choice>
              <mc:Fallback>
                <p:oleObj name="Уравнение" r:id="rId4" imgW="107928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7488" y="3576638"/>
                        <a:ext cx="3022600" cy="1173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Реализация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Започваме с полярни координати</a:t>
            </a:r>
          </a:p>
          <a:p>
            <a:pPr lvl="1"/>
            <a:r>
              <a:rPr lang="bg-BG" dirty="0" smtClean="0"/>
              <a:t>Единична окръжност в </a:t>
            </a:r>
            <a:r>
              <a:rPr lang="en-US" dirty="0" err="1" smtClean="0"/>
              <a:t>XZ</a:t>
            </a:r>
            <a:endParaRPr lang="bg-BG" dirty="0" smtClean="0"/>
          </a:p>
          <a:p>
            <a:pPr lvl="1"/>
            <a:r>
              <a:rPr lang="bg-BG" dirty="0" smtClean="0"/>
              <a:t>Точките са с</a:t>
            </a:r>
            <a:r>
              <a:rPr lang="en-US" dirty="0" smtClean="0"/>
              <a:t> </a:t>
            </a:r>
            <a:r>
              <a:rPr lang="bg-BG" dirty="0" smtClean="0"/>
              <a:t>полярни координати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en-US" dirty="0"/>
              <a:t>r</a:t>
            </a:r>
            <a:r>
              <a:rPr lang="en-US" dirty="0" smtClean="0"/>
              <a:t>,</a:t>
            </a:r>
            <a:r>
              <a:rPr lang="el-GR" dirty="0" smtClean="0">
                <a:latin typeface="Calibri"/>
              </a:rPr>
              <a:t>α</a:t>
            </a:r>
            <a:r>
              <a:rPr lang="en-US" dirty="0" smtClean="0">
                <a:latin typeface="Calibri"/>
              </a:rPr>
              <a:t>)</a:t>
            </a:r>
            <a:endParaRPr lang="bg-BG" dirty="0" smtClean="0">
              <a:latin typeface="Calibri"/>
            </a:endParaRPr>
          </a:p>
          <a:p>
            <a:pPr lvl="1"/>
            <a:r>
              <a:rPr lang="bg-BG" dirty="0" smtClean="0">
                <a:latin typeface="Calibri"/>
              </a:rPr>
              <a:t>А с</a:t>
            </a:r>
            <a:r>
              <a:rPr lang="en-US" dirty="0" smtClean="0">
                <a:latin typeface="Calibri"/>
              </a:rPr>
              <a:t> </a:t>
            </a:r>
            <a:r>
              <a:rPr lang="bg-BG" dirty="0" smtClean="0">
                <a:latin typeface="Calibri"/>
              </a:rPr>
              <a:t>декартови</a:t>
            </a:r>
            <a:r>
              <a:rPr lang="en-US" dirty="0" smtClean="0">
                <a:latin typeface="Calibri"/>
              </a:rPr>
              <a:t> </a:t>
            </a:r>
            <a:r>
              <a:rPr lang="bg-BG" dirty="0" smtClean="0">
                <a:latin typeface="Calibri"/>
              </a:rPr>
              <a:t>са (</a:t>
            </a:r>
            <a:r>
              <a:rPr lang="en-US" dirty="0" err="1" smtClean="0">
                <a:latin typeface="Calibri"/>
              </a:rPr>
              <a:t>r.cos</a:t>
            </a:r>
            <a:r>
              <a:rPr lang="el-GR" dirty="0" smtClean="0"/>
              <a:t>α</a:t>
            </a:r>
            <a:r>
              <a:rPr lang="en-US" dirty="0" smtClean="0"/>
              <a:t>, </a:t>
            </a:r>
            <a:r>
              <a:rPr lang="bg-BG" dirty="0" smtClean="0"/>
              <a:t>0, </a:t>
            </a:r>
            <a:r>
              <a:rPr lang="en-US" dirty="0" err="1"/>
              <a:t>r</a:t>
            </a:r>
            <a:r>
              <a:rPr lang="en-US" dirty="0" err="1" smtClean="0"/>
              <a:t>.sin</a:t>
            </a:r>
            <a:r>
              <a:rPr lang="el-GR" dirty="0" smtClean="0"/>
              <a:t> α</a:t>
            </a:r>
            <a:r>
              <a:rPr lang="en-US" dirty="0" smtClean="0"/>
              <a:t>)</a:t>
            </a:r>
            <a:endParaRPr lang="en-US" dirty="0" smtClean="0">
              <a:latin typeface="Calibri"/>
            </a:endParaRPr>
          </a:p>
          <a:p>
            <a:endParaRPr lang="en-US" sz="1000" dirty="0" smtClean="0"/>
          </a:p>
          <a:p>
            <a:r>
              <a:rPr lang="bg-BG" dirty="0" smtClean="0"/>
              <a:t>Опъваме окръжността в елипса</a:t>
            </a:r>
          </a:p>
          <a:p>
            <a:pPr lvl="1"/>
            <a:r>
              <a:rPr lang="bg-BG" dirty="0" smtClean="0"/>
              <a:t>Мащабиране по </a:t>
            </a:r>
            <a:r>
              <a:rPr lang="en-US" dirty="0" smtClean="0"/>
              <a:t>X </a:t>
            </a:r>
            <a:r>
              <a:rPr lang="bg-BG" dirty="0" smtClean="0"/>
              <a:t>и </a:t>
            </a:r>
            <a:r>
              <a:rPr lang="en-US" dirty="0" smtClean="0"/>
              <a:t>Z</a:t>
            </a:r>
            <a:r>
              <a:rPr lang="bg-BG" dirty="0" smtClean="0"/>
              <a:t> с </a:t>
            </a:r>
            <a:r>
              <a:rPr lang="en-US" dirty="0" smtClean="0"/>
              <a:t>R</a:t>
            </a:r>
            <a:r>
              <a:rPr lang="en-US" baseline="-25000" dirty="0" smtClean="0"/>
              <a:t>x</a:t>
            </a:r>
            <a:r>
              <a:rPr lang="en-US" dirty="0" smtClean="0"/>
              <a:t>=</a:t>
            </a:r>
            <a:r>
              <a:rPr lang="bg-BG" dirty="0" smtClean="0"/>
              <a:t>4 и </a:t>
            </a:r>
            <a:r>
              <a:rPr lang="en-US" dirty="0" smtClean="0"/>
              <a:t>R</a:t>
            </a:r>
            <a:r>
              <a:rPr lang="en-US" baseline="-25000" dirty="0" smtClean="0"/>
              <a:t>y</a:t>
            </a:r>
            <a:r>
              <a:rPr lang="en-US" dirty="0" smtClean="0"/>
              <a:t>=</a:t>
            </a:r>
            <a:r>
              <a:rPr lang="bg-BG" dirty="0" smtClean="0"/>
              <a:t>3</a:t>
            </a:r>
          </a:p>
          <a:p>
            <a:pPr lvl="1"/>
            <a:r>
              <a:rPr lang="bg-BG" dirty="0" smtClean="0"/>
              <a:t>Получаваме (</a:t>
            </a:r>
            <a:r>
              <a:rPr lang="en-US" dirty="0" smtClean="0"/>
              <a:t>4r.cos</a:t>
            </a:r>
            <a:r>
              <a:rPr lang="el-GR" dirty="0" smtClean="0"/>
              <a:t>α</a:t>
            </a:r>
            <a:r>
              <a:rPr lang="en-US" dirty="0" smtClean="0"/>
              <a:t>, </a:t>
            </a:r>
            <a:r>
              <a:rPr lang="bg-BG" dirty="0" smtClean="0"/>
              <a:t>0, </a:t>
            </a:r>
            <a:r>
              <a:rPr lang="en-US" dirty="0" smtClean="0"/>
              <a:t>3r.sin</a:t>
            </a:r>
            <a:r>
              <a:rPr lang="el-GR" dirty="0" smtClean="0"/>
              <a:t>α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Преминаваме в </a:t>
            </a:r>
            <a:r>
              <a:rPr lang="en-US" dirty="0" smtClean="0"/>
              <a:t>3D</a:t>
            </a:r>
            <a:endParaRPr lang="bg-BG" dirty="0" smtClean="0"/>
          </a:p>
          <a:p>
            <a:pPr lvl="1"/>
            <a:r>
              <a:rPr lang="bg-BG" dirty="0" smtClean="0"/>
              <a:t>Добавяме фиктивна </a:t>
            </a:r>
            <a:r>
              <a:rPr lang="en-US" dirty="0" smtClean="0"/>
              <a:t>z</a:t>
            </a:r>
            <a:r>
              <a:rPr lang="bg-BG" dirty="0" smtClean="0"/>
              <a:t> координата</a:t>
            </a:r>
          </a:p>
          <a:p>
            <a:endParaRPr lang="en-US" sz="1000" dirty="0" smtClean="0"/>
          </a:p>
          <a:p>
            <a:r>
              <a:rPr lang="bg-BG" dirty="0" smtClean="0"/>
              <a:t>Изчисляваме </a:t>
            </a:r>
            <a:r>
              <a:rPr lang="en-US" dirty="0"/>
              <a:t>y</a:t>
            </a:r>
            <a:r>
              <a:rPr lang="bg-BG" dirty="0" smtClean="0"/>
              <a:t> на базата на </a:t>
            </a:r>
            <a:r>
              <a:rPr lang="en-US" dirty="0" smtClean="0"/>
              <a:t>x</a:t>
            </a:r>
            <a:r>
              <a:rPr lang="bg-BG" dirty="0" smtClean="0"/>
              <a:t> и </a:t>
            </a:r>
            <a:r>
              <a:rPr lang="en-US" dirty="0" smtClean="0"/>
              <a:t>z</a:t>
            </a:r>
            <a:endParaRPr lang="bg-BG" dirty="0" smtClean="0"/>
          </a:p>
          <a:p>
            <a:pPr lvl="1"/>
            <a:r>
              <a:rPr lang="bg-BG" dirty="0" smtClean="0"/>
              <a:t>Харесваме си </a:t>
            </a:r>
            <a:r>
              <a:rPr lang="en-US" dirty="0" smtClean="0"/>
              <a:t>A=4</a:t>
            </a:r>
            <a:r>
              <a:rPr lang="bg-BG" dirty="0" smtClean="0"/>
              <a:t> и </a:t>
            </a:r>
            <a:r>
              <a:rPr lang="en-US" dirty="0" smtClean="0"/>
              <a:t>B=3</a:t>
            </a:r>
          </a:p>
          <a:p>
            <a:pPr lvl="1"/>
            <a:r>
              <a:rPr lang="bg-BG" dirty="0" smtClean="0"/>
              <a:t>Получаваме </a:t>
            </a:r>
            <a:r>
              <a:rPr lang="en-US" dirty="0" smtClean="0"/>
              <a:t>y=x</a:t>
            </a:r>
            <a:r>
              <a:rPr lang="en-US" baseline="30000" dirty="0" smtClean="0"/>
              <a:t>2</a:t>
            </a:r>
            <a:r>
              <a:rPr lang="en-US" dirty="0" smtClean="0"/>
              <a:t>/16</a:t>
            </a:r>
            <a:r>
              <a:rPr lang="en-US" baseline="30000" dirty="0" smtClean="0"/>
              <a:t> </a:t>
            </a:r>
            <a:r>
              <a:rPr lang="en-US" dirty="0" smtClean="0"/>
              <a:t>-z</a:t>
            </a:r>
            <a:r>
              <a:rPr lang="en-US" baseline="30000" dirty="0" smtClean="0"/>
              <a:t>2</a:t>
            </a:r>
            <a:r>
              <a:rPr lang="en-US" dirty="0" smtClean="0"/>
              <a:t>/9</a:t>
            </a:r>
            <a:endParaRPr lang="en-US" dirty="0"/>
          </a:p>
        </p:txBody>
      </p:sp>
      <p:pic>
        <p:nvPicPr>
          <p:cNvPr id="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26" t="16008" r="16187" b="12259"/>
          <a:stretch/>
        </p:blipFill>
        <p:spPr bwMode="auto">
          <a:xfrm>
            <a:off x="2743200" y="36576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Съставни обекти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Съставни обекти</a:t>
            </a:r>
          </a:p>
          <a:p>
            <a:pPr lvl="1"/>
            <a:r>
              <a:rPr lang="bg-BG" dirty="0" smtClean="0"/>
              <a:t>Най-лесен начин за изграждане на нови обекти</a:t>
            </a:r>
          </a:p>
          <a:p>
            <a:pPr lvl="1"/>
            <a:r>
              <a:rPr lang="bg-BG" dirty="0" smtClean="0"/>
              <a:t>Изградени са от примитиви</a:t>
            </a:r>
          </a:p>
          <a:p>
            <a:pPr lvl="1"/>
            <a:r>
              <a:rPr lang="bg-BG" dirty="0" smtClean="0"/>
              <a:t>Примитивите могат да са променени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Образът на съставен обект</a:t>
            </a:r>
          </a:p>
          <a:p>
            <a:pPr lvl="1"/>
            <a:r>
              <a:rPr lang="bg-BG" dirty="0" smtClean="0"/>
              <a:t>Обединение от образите на обектите включени в него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Математически, “люспата” минава следните трансформации</a:t>
            </a:r>
            <a:endParaRPr lang="en-US" dirty="0" smtClean="0"/>
          </a:p>
          <a:p>
            <a:pPr marL="685800" lvl="1"/>
            <a:r>
              <a:rPr lang="en-US" dirty="0" smtClean="0"/>
              <a:t> </a:t>
            </a:r>
            <a:r>
              <a:rPr lang="bg-BG" dirty="0" smtClean="0"/>
              <a:t>Двумерен модел</a:t>
            </a:r>
          </a:p>
          <a:p>
            <a:pPr marL="685800" lvl="1"/>
            <a:endParaRPr lang="bg-BG" dirty="0" smtClean="0"/>
          </a:p>
          <a:p>
            <a:pPr marL="685800" lvl="1"/>
            <a:endParaRPr lang="bg-BG" dirty="0" smtClean="0"/>
          </a:p>
          <a:p>
            <a:pPr marL="685800" lvl="1"/>
            <a:r>
              <a:rPr lang="bg-BG" dirty="0" smtClean="0"/>
              <a:t>За тримерен модел добавяме </a:t>
            </a:r>
            <a:r>
              <a:rPr lang="en-US" dirty="0" smtClean="0"/>
              <a:t>y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495730"/>
              </p:ext>
            </p:extLst>
          </p:nvPr>
        </p:nvGraphicFramePr>
        <p:xfrm>
          <a:off x="2120900" y="1981200"/>
          <a:ext cx="6146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Уравнение" r:id="rId3" imgW="3073320" imgH="482400" progId="Equation.3">
                  <p:embed/>
                </p:oleObj>
              </mc:Choice>
              <mc:Fallback>
                <p:oleObj name="Уравнение" r:id="rId3" imgW="307332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1981200"/>
                        <a:ext cx="614680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641683"/>
              </p:ext>
            </p:extLst>
          </p:nvPr>
        </p:nvGraphicFramePr>
        <p:xfrm>
          <a:off x="2097741" y="3683000"/>
          <a:ext cx="39116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Уравнение" r:id="rId5" imgW="1955520" imgH="939600" progId="Equation.3">
                  <p:embed/>
                </p:oleObj>
              </mc:Choice>
              <mc:Fallback>
                <p:oleObj name="Уравнение" r:id="rId5" imgW="1955520" imgH="93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741" y="3683000"/>
                        <a:ext cx="3911600" cy="187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/>
            <a:r>
              <a:rPr lang="bg-BG" dirty="0" smtClean="0"/>
              <a:t>В крайна сметка имаме</a:t>
            </a:r>
          </a:p>
          <a:p>
            <a:pPr marL="685800" lvl="1"/>
            <a:endParaRPr lang="bg-BG" dirty="0" smtClean="0"/>
          </a:p>
          <a:p>
            <a:pPr marL="685800" lvl="1"/>
            <a:endParaRPr lang="bg-BG" dirty="0" smtClean="0"/>
          </a:p>
          <a:p>
            <a:pPr marL="685800" lvl="1"/>
            <a:endParaRPr lang="bg-BG" dirty="0" smtClean="0"/>
          </a:p>
          <a:p>
            <a:pPr marL="685800" lvl="1"/>
            <a:endParaRPr lang="bg-BG" dirty="0" smtClean="0"/>
          </a:p>
          <a:p>
            <a:pPr marL="685800" lvl="1"/>
            <a:r>
              <a:rPr lang="bg-BG" dirty="0" smtClean="0"/>
              <a:t>И след малко украсяване: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687318"/>
              </p:ext>
            </p:extLst>
          </p:nvPr>
        </p:nvGraphicFramePr>
        <p:xfrm>
          <a:off x="2095500" y="939800"/>
          <a:ext cx="59944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Уравнение" r:id="rId3" imgW="2997000" imgH="965160" progId="Equation.3">
                  <p:embed/>
                </p:oleObj>
              </mc:Choice>
              <mc:Fallback>
                <p:oleObj name="Уравнение" r:id="rId3" imgW="2997000" imgH="965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939800"/>
                        <a:ext cx="5994400" cy="193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6" name="Picture 38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38862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Други параметрични модели</a:t>
            </a:r>
          </a:p>
          <a:p>
            <a:pPr lvl="1"/>
            <a:r>
              <a:rPr lang="bg-BG" dirty="0" err="1" smtClean="0"/>
              <a:t>Секси</a:t>
            </a:r>
            <a:r>
              <a:rPr lang="bg-BG" dirty="0" smtClean="0"/>
              <a:t> повърхност (по проф. </a:t>
            </a:r>
            <a:r>
              <a:rPr lang="bg-BG" dirty="0" err="1" smtClean="0"/>
              <a:t>Станилов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Хиперболичен </a:t>
            </a:r>
            <a:r>
              <a:rPr lang="bg-BG" dirty="0" err="1" smtClean="0"/>
              <a:t>хиперболоид</a:t>
            </a:r>
            <a:endParaRPr lang="bg-BG" dirty="0" smtClean="0"/>
          </a:p>
          <a:p>
            <a:pPr lvl="1"/>
            <a:r>
              <a:rPr lang="bg-BG" dirty="0" smtClean="0"/>
              <a:t>Сърце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302" y="6331732"/>
            <a:ext cx="248439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“Math </a:t>
            </a:r>
            <a:r>
              <a:rPr lang="en-US" sz="1400" dirty="0" err="1" smtClean="0"/>
              <a:t>Shinkansen</a:t>
            </a:r>
            <a:r>
              <a:rPr lang="en-US" sz="1400" dirty="0" smtClean="0"/>
              <a:t>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2"/>
              </a:rPr>
              <a:t>http://youtu.be/-nhvbwMnGa4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424874" y="6331732"/>
            <a:ext cx="23017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</a:t>
            </a:r>
            <a:r>
              <a:rPr lang="en-US" sz="1400" dirty="0" err="1" smtClean="0"/>
              <a:t>Hyperhyperboloid</a:t>
            </a:r>
            <a:r>
              <a:rPr lang="en-US" sz="1400" dirty="0" smtClean="0"/>
              <a:t>”</a:t>
            </a:r>
          </a:p>
          <a:p>
            <a:pPr algn="ctr"/>
            <a:r>
              <a:rPr lang="en-US" sz="1400" dirty="0" smtClean="0">
                <a:hlinkClick r:id="rId3"/>
              </a:rPr>
              <a:t>http://youtu.be/KabzJeJaXJQ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3408" y="6334780"/>
            <a:ext cx="247381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“Mathematics ... loves you”</a:t>
            </a:r>
          </a:p>
          <a:p>
            <a:pPr algn="ctr"/>
            <a:r>
              <a:rPr lang="en-US" sz="1400" dirty="0" smtClean="0">
                <a:hlinkClick r:id="rId3"/>
              </a:rPr>
              <a:t>http://youtu.be/nRF7cUQIAnM</a:t>
            </a:r>
          </a:p>
        </p:txBody>
      </p:sp>
      <p:pic>
        <p:nvPicPr>
          <p:cNvPr id="56322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4038600"/>
            <a:ext cx="27432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6323" name="Picture 3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399" y="4038600"/>
            <a:ext cx="27432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37564" y="4038600"/>
            <a:ext cx="27432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Процедурно моделиране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Процедурно моделиране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Основни характеристики</a:t>
            </a:r>
          </a:p>
          <a:p>
            <a:pPr lvl="1"/>
            <a:r>
              <a:rPr lang="bg-BG" dirty="0" smtClean="0"/>
              <a:t>Геометричната фигура (2</a:t>
            </a:r>
            <a:r>
              <a:rPr lang="en-US" dirty="0" smtClean="0"/>
              <a:t>D</a:t>
            </a:r>
            <a:r>
              <a:rPr lang="bg-BG" dirty="0" smtClean="0"/>
              <a:t> или 3</a:t>
            </a:r>
            <a:r>
              <a:rPr lang="en-US" dirty="0" smtClean="0"/>
              <a:t>D)</a:t>
            </a:r>
            <a:r>
              <a:rPr lang="bg-BG" dirty="0" smtClean="0"/>
              <a:t> се генерира чрез програма</a:t>
            </a:r>
          </a:p>
          <a:p>
            <a:pPr lvl="1"/>
            <a:r>
              <a:rPr lang="bg-BG" dirty="0" smtClean="0"/>
              <a:t>Може да включва всички останали начини на моделиране</a:t>
            </a:r>
          </a:p>
          <a:p>
            <a:pPr lvl="1"/>
            <a:r>
              <a:rPr lang="bg-BG" dirty="0" smtClean="0"/>
              <a:t>Най-мощното и най-функционалното моделиране</a:t>
            </a:r>
          </a:p>
          <a:p>
            <a:pPr lvl="1"/>
            <a:r>
              <a:rPr lang="bg-BG" dirty="0" smtClean="0"/>
              <a:t>Затова подробностите са в друга лекция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>
            <a:normAutofit lnSpcReduction="10000"/>
          </a:bodyPr>
          <a:lstStyle/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[LUKI]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189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[AGO2]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167-171, 174-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178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[SALO]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48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-360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[MORT]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226-228, 233-243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[PAQU]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100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[BAGL]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35-36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endParaRPr lang="bg-BG" sz="10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err="1" smtClean="0"/>
              <a:t>Elica</a:t>
            </a:r>
            <a:r>
              <a:rPr lang="en-US" sz="2800" dirty="0" smtClean="0"/>
              <a:t> </a:t>
            </a:r>
            <a:r>
              <a:rPr lang="en-US" sz="2800" dirty="0" err="1" smtClean="0"/>
              <a:t>Dalest</a:t>
            </a:r>
            <a:r>
              <a:rPr lang="en-US" sz="2800" dirty="0" smtClean="0"/>
              <a:t>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3"/>
              </a:rPr>
              <a:t>http://www.elica.net/site/museum/Dalest/dalest.html</a:t>
            </a:r>
            <a:endParaRPr lang="en-US" sz="2000" dirty="0" smtClean="0"/>
          </a:p>
          <a:p>
            <a:pPr marL="685800" lvl="1"/>
            <a:r>
              <a:rPr lang="en-US" sz="2800" dirty="0" err="1" smtClean="0"/>
              <a:t>Lissajous</a:t>
            </a:r>
            <a:r>
              <a:rPr lang="en-US" sz="2800" dirty="0" smtClean="0"/>
              <a:t> Curve</a:t>
            </a:r>
            <a:br>
              <a:rPr lang="en-US" sz="2800" dirty="0" smtClean="0"/>
            </a:br>
            <a:r>
              <a:rPr lang="en-US" sz="2000" dirty="0" smtClean="0">
                <a:hlinkClick r:id="rId4"/>
              </a:rPr>
              <a:t>http://mathworld.wolfram.com/LissajousCurve.html</a:t>
            </a:r>
            <a:endParaRPr lang="en-US" sz="2000" dirty="0" smtClean="0"/>
          </a:p>
          <a:p>
            <a:pPr marL="685800" lvl="1"/>
            <a:endParaRPr lang="en-US" sz="2000" dirty="0" smtClean="0"/>
          </a:p>
          <a:p>
            <a:pPr marL="685800" lvl="1"/>
            <a:endParaRPr lang="en-US" sz="2000" dirty="0" smtClean="0"/>
          </a:p>
          <a:p>
            <a:pPr marL="685800" lvl="1"/>
            <a:endParaRPr lang="bg-BG" sz="2000" dirty="0" smtClean="0"/>
          </a:p>
          <a:p>
            <a:pPr marL="685800" lvl="1"/>
            <a:endParaRPr lang="bg-BG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 друга страна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Всеки модел е съставен обект</a:t>
            </a:r>
          </a:p>
          <a:p>
            <a:pPr lvl="1"/>
            <a:r>
              <a:rPr lang="bg-BG" dirty="0" smtClean="0"/>
              <a:t>Преди </a:t>
            </a:r>
            <a:r>
              <a:rPr lang="bg-BG" dirty="0" err="1" smtClean="0"/>
              <a:t>растеризация</a:t>
            </a:r>
            <a:r>
              <a:rPr lang="bg-BG" dirty="0" smtClean="0"/>
              <a:t> се разбива на триъгълници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Модел на хапче с антибиотик</a:t>
            </a:r>
          </a:p>
          <a:p>
            <a:pPr lvl="1"/>
            <a:r>
              <a:rPr lang="bg-BG" dirty="0" smtClean="0"/>
              <a:t>Две отделни цилиндрични части</a:t>
            </a:r>
          </a:p>
          <a:p>
            <a:pPr lvl="1"/>
            <a:r>
              <a:rPr lang="bg-BG" dirty="0" smtClean="0"/>
              <a:t>Заоблени в края</a:t>
            </a:r>
            <a:endParaRPr lang="en-US" dirty="0"/>
          </a:p>
        </p:txBody>
      </p:sp>
      <p:pic>
        <p:nvPicPr>
          <p:cNvPr id="9218" name="Picture 2" descr="C:\Pavel\Courses\Materials\Course.OKG 2012-13\OKG-10. Composite objects\ID-100462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3549650"/>
            <a:ext cx="4038600" cy="30289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152400"/>
            <a:ext cx="7848600" cy="6705600"/>
          </a:xfrm>
        </p:spPr>
        <p:txBody>
          <a:bodyPr>
            <a:normAutofit/>
          </a:bodyPr>
          <a:lstStyle/>
          <a:p>
            <a:r>
              <a:rPr lang="bg-BG" dirty="0" smtClean="0"/>
              <a:t>Геометричен модел</a:t>
            </a:r>
          </a:p>
          <a:p>
            <a:pPr lvl="1"/>
            <a:r>
              <a:rPr lang="bg-BG" dirty="0" smtClean="0"/>
              <a:t>Два цилиндъра и две полусфери</a:t>
            </a:r>
          </a:p>
          <a:p>
            <a:pPr lvl="1"/>
            <a:r>
              <a:rPr lang="bg-BG" dirty="0" smtClean="0"/>
              <a:t>Размерите да са с параметри, за да можем да променяме обекта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5040" y="2895600"/>
            <a:ext cx="4343400" cy="2011600"/>
            <a:chOff x="2667000" y="2971800"/>
            <a:chExt cx="5429466" cy="2514600"/>
          </a:xfrm>
        </p:grpSpPr>
        <p:sp>
          <p:nvSpPr>
            <p:cNvPr id="20" name="Oval 19"/>
            <p:cNvSpPr/>
            <p:nvPr/>
          </p:nvSpPr>
          <p:spPr>
            <a:xfrm>
              <a:off x="3337304" y="3709135"/>
              <a:ext cx="1675761" cy="1675761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337304" y="3709135"/>
              <a:ext cx="1675761" cy="167576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41670" y="3709135"/>
              <a:ext cx="1206548" cy="1675761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1" name="Line 11"/>
            <p:cNvSpPr>
              <a:spLocks noChangeShapeType="1"/>
            </p:cNvSpPr>
            <p:nvPr/>
          </p:nvSpPr>
          <p:spPr bwMode="auto">
            <a:xfrm>
              <a:off x="5348218" y="2971800"/>
              <a:ext cx="0" cy="737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5" name="Line 15"/>
            <p:cNvSpPr>
              <a:spLocks noChangeShapeType="1"/>
            </p:cNvSpPr>
            <p:nvPr/>
          </p:nvSpPr>
          <p:spPr bwMode="auto">
            <a:xfrm rot="5400000">
              <a:off x="4041124" y="4023472"/>
              <a:ext cx="0" cy="2748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 rot="5400000">
              <a:off x="4007609" y="2368526"/>
              <a:ext cx="0" cy="268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7" name="Line 17"/>
            <p:cNvSpPr>
              <a:spLocks noChangeShapeType="1"/>
            </p:cNvSpPr>
            <p:nvPr/>
          </p:nvSpPr>
          <p:spPr bwMode="auto">
            <a:xfrm rot="5400000" flipV="1">
              <a:off x="2164272" y="4547016"/>
              <a:ext cx="16757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138745" y="3709135"/>
              <a:ext cx="1209473" cy="1675761"/>
              <a:chOff x="3959075" y="1143000"/>
              <a:chExt cx="1739900" cy="1905000"/>
            </a:xfrm>
          </p:grpSpPr>
          <p:sp>
            <p:nvSpPr>
              <p:cNvPr id="10245" name="Line 5"/>
              <p:cNvSpPr>
                <a:spLocks noChangeShapeType="1"/>
              </p:cNvSpPr>
              <p:nvPr/>
            </p:nvSpPr>
            <p:spPr bwMode="auto">
              <a:xfrm rot="10800000">
                <a:off x="3959075" y="1143000"/>
                <a:ext cx="1739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5"/>
              <p:cNvSpPr>
                <a:spLocks noChangeShapeType="1"/>
              </p:cNvSpPr>
              <p:nvPr/>
            </p:nvSpPr>
            <p:spPr bwMode="auto">
              <a:xfrm rot="10800000">
                <a:off x="3959075" y="3048000"/>
                <a:ext cx="1739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Oval 23"/>
            <p:cNvSpPr/>
            <p:nvPr/>
          </p:nvSpPr>
          <p:spPr>
            <a:xfrm rot="10800000">
              <a:off x="5717076" y="3642105"/>
              <a:ext cx="1844295" cy="1844295"/>
            </a:xfrm>
            <a:prstGeom prst="ellipse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50000">
                  <a:schemeClr val="bg1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0800000">
              <a:off x="5717076" y="3621038"/>
              <a:ext cx="1844295" cy="184429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10800000">
              <a:off x="5348217" y="3642105"/>
              <a:ext cx="1327892" cy="184429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50000">
                  <a:schemeClr val="bg1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 rot="10800000">
              <a:off x="5348215" y="3621038"/>
              <a:ext cx="1331112" cy="1844295"/>
              <a:chOff x="3959075" y="1143000"/>
              <a:chExt cx="1739900" cy="1905000"/>
            </a:xfrm>
          </p:grpSpPr>
          <p:sp>
            <p:nvSpPr>
              <p:cNvPr id="28" name="Line 5"/>
              <p:cNvSpPr>
                <a:spLocks noChangeShapeType="1"/>
              </p:cNvSpPr>
              <p:nvPr/>
            </p:nvSpPr>
            <p:spPr bwMode="auto">
              <a:xfrm rot="10800000">
                <a:off x="3959075" y="1143000"/>
                <a:ext cx="1739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5"/>
              <p:cNvSpPr>
                <a:spLocks noChangeShapeType="1"/>
              </p:cNvSpPr>
              <p:nvPr/>
            </p:nvSpPr>
            <p:spPr bwMode="auto">
              <a:xfrm rot="10800000">
                <a:off x="3959075" y="3048000"/>
                <a:ext cx="17399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Line 5"/>
            <p:cNvSpPr>
              <a:spLocks noChangeShapeType="1"/>
            </p:cNvSpPr>
            <p:nvPr/>
          </p:nvSpPr>
          <p:spPr bwMode="auto">
            <a:xfrm>
              <a:off x="5348218" y="3604321"/>
              <a:ext cx="0" cy="18768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 rot="5400000">
              <a:off x="6755857" y="4111318"/>
              <a:ext cx="0" cy="268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 rot="5400000">
              <a:off x="6755857" y="2278514"/>
              <a:ext cx="0" cy="2681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 rot="5400000" flipV="1">
              <a:off x="6990464" y="4535525"/>
              <a:ext cx="18098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51300" y="2971800"/>
              <a:ext cx="1296918" cy="2377440"/>
              <a:chOff x="4007609" y="2971800"/>
              <a:chExt cx="1340609" cy="2377440"/>
            </a:xfrm>
          </p:grpSpPr>
          <p:sp>
            <p:nvSpPr>
              <p:cNvPr id="47" name="Line 10"/>
              <p:cNvSpPr>
                <a:spLocks noChangeShapeType="1"/>
              </p:cNvSpPr>
              <p:nvPr/>
            </p:nvSpPr>
            <p:spPr bwMode="auto">
              <a:xfrm flipV="1">
                <a:off x="4007609" y="3239922"/>
                <a:ext cx="13406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11"/>
              <p:cNvSpPr>
                <a:spLocks noChangeShapeType="1"/>
              </p:cNvSpPr>
              <p:nvPr/>
            </p:nvSpPr>
            <p:spPr bwMode="auto">
              <a:xfrm>
                <a:off x="4007609" y="2971800"/>
                <a:ext cx="0" cy="2377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5348218" y="2971800"/>
              <a:ext cx="0" cy="737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5348218" y="2971800"/>
              <a:ext cx="1370082" cy="2468880"/>
              <a:chOff x="5348218" y="2971800"/>
              <a:chExt cx="1340609" cy="2468880"/>
            </a:xfrm>
          </p:grpSpPr>
          <p:sp>
            <p:nvSpPr>
              <p:cNvPr id="10250" name="Line 10"/>
              <p:cNvSpPr>
                <a:spLocks noChangeShapeType="1"/>
              </p:cNvSpPr>
              <p:nvPr/>
            </p:nvSpPr>
            <p:spPr bwMode="auto">
              <a:xfrm flipV="1">
                <a:off x="5348218" y="3239922"/>
                <a:ext cx="13406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2" name="Line 12"/>
              <p:cNvSpPr>
                <a:spLocks noChangeShapeType="1"/>
              </p:cNvSpPr>
              <p:nvPr/>
            </p:nvSpPr>
            <p:spPr bwMode="auto">
              <a:xfrm>
                <a:off x="6688827" y="2971800"/>
                <a:ext cx="0" cy="24688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3000" y="2868706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Втори 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Модел на вълнолом</a:t>
            </a:r>
          </a:p>
          <a:p>
            <a:pPr lvl="1"/>
            <a:r>
              <a:rPr lang="bg-BG" dirty="0" smtClean="0"/>
              <a:t>Съставен от много еднотипни обекти</a:t>
            </a:r>
          </a:p>
          <a:p>
            <a:pPr lvl="1"/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89200" y="3124200"/>
            <a:ext cx="4191000" cy="33591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49" b="3016"/>
          <a:stretch/>
        </p:blipFill>
        <p:spPr bwMode="auto">
          <a:xfrm>
            <a:off x="6383266" y="381000"/>
            <a:ext cx="2684534" cy="303455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cap="sq">
            <a:noFill/>
            <a:miter lim="800000"/>
          </a:ln>
          <a:effectLst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152400"/>
            <a:ext cx="7848600" cy="6705600"/>
          </a:xfrm>
        </p:spPr>
        <p:txBody>
          <a:bodyPr>
            <a:normAutofit/>
          </a:bodyPr>
          <a:lstStyle/>
          <a:p>
            <a:r>
              <a:rPr lang="bg-BG" dirty="0" smtClean="0"/>
              <a:t>Геометричен модел</a:t>
            </a:r>
          </a:p>
          <a:p>
            <a:pPr lvl="1"/>
            <a:r>
              <a:rPr lang="bg-BG" dirty="0" smtClean="0"/>
              <a:t>Три пресечени конуса и</a:t>
            </a:r>
            <a:br>
              <a:rPr lang="bg-BG" dirty="0" smtClean="0"/>
            </a:br>
            <a:r>
              <a:rPr lang="bg-BG" dirty="0" smtClean="0"/>
              <a:t>три сплескани полусфери</a:t>
            </a:r>
          </a:p>
          <a:p>
            <a:pPr lvl="1"/>
            <a:r>
              <a:rPr lang="bg-BG" dirty="0" smtClean="0"/>
              <a:t>Веднъж пакетирани като</a:t>
            </a:r>
            <a:br>
              <a:rPr lang="bg-BG" dirty="0" smtClean="0"/>
            </a:br>
            <a:r>
              <a:rPr lang="bg-BG" dirty="0" smtClean="0"/>
              <a:t>обект, може да ползваме</a:t>
            </a:r>
            <a:br>
              <a:rPr lang="bg-BG" dirty="0" smtClean="0"/>
            </a:br>
            <a:r>
              <a:rPr lang="bg-BG" dirty="0" smtClean="0"/>
              <a:t>като примитиви</a:t>
            </a:r>
          </a:p>
        </p:txBody>
      </p:sp>
      <p:pic>
        <p:nvPicPr>
          <p:cNvPr id="5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Microsoft Office PowerPoint</Application>
  <PresentationFormat>On-screen Show (4:3)</PresentationFormat>
  <Paragraphs>260</Paragraphs>
  <Slides>47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Equation</vt:lpstr>
      <vt:lpstr>Уравнение</vt:lpstr>
      <vt:lpstr>PowerPoint Presentation</vt:lpstr>
      <vt:lpstr>Съдържание</vt:lpstr>
      <vt:lpstr>Съставни обекти</vt:lpstr>
      <vt:lpstr>Съставни обекти</vt:lpstr>
      <vt:lpstr>От друга страна</vt:lpstr>
      <vt:lpstr>Пример</vt:lpstr>
      <vt:lpstr>PowerPoint Presentation</vt:lpstr>
      <vt:lpstr>Втори пример</vt:lpstr>
      <vt:lpstr>PowerPoint Presentation</vt:lpstr>
      <vt:lpstr>Ротационни обекти</vt:lpstr>
      <vt:lpstr>Ротационни обекти</vt:lpstr>
      <vt:lpstr>Извън КГ</vt:lpstr>
      <vt:lpstr>PowerPoint Presentation</vt:lpstr>
      <vt:lpstr>Най-общ вид</vt:lpstr>
      <vt:lpstr>PowerPoint Presentation</vt:lpstr>
      <vt:lpstr>PowerPoint Presentation</vt:lpstr>
      <vt:lpstr>Илюстрация</vt:lpstr>
      <vt:lpstr>PowerPoint Presentation</vt:lpstr>
      <vt:lpstr>Конструиране</vt:lpstr>
      <vt:lpstr>Влачене по траектория</vt:lpstr>
      <vt:lpstr>Влачене по траектория</vt:lpstr>
      <vt:lpstr>Разширение на модела</vt:lpstr>
      <vt:lpstr>Пример</vt:lpstr>
      <vt:lpstr>Крива на Лисажỳ (Lissajous)</vt:lpstr>
      <vt:lpstr>PowerPoint Presentation</vt:lpstr>
      <vt:lpstr>PowerPoint Presentation</vt:lpstr>
      <vt:lpstr>Конструктивна геометрия</vt:lpstr>
      <vt:lpstr>Основни елементи</vt:lpstr>
      <vt:lpstr>Какво се прави после?</vt:lpstr>
      <vt:lpstr>Конструктивни операции</vt:lpstr>
      <vt:lpstr>PowerPoint Presentation</vt:lpstr>
      <vt:lpstr>Пример</vt:lpstr>
      <vt:lpstr>Параметрично моделиране</vt:lpstr>
      <vt:lpstr>Параметрично моделиране</vt:lpstr>
      <vt:lpstr>PowerPoint Presentation</vt:lpstr>
      <vt:lpstr>Уравнения</vt:lpstr>
      <vt:lpstr>Пример</vt:lpstr>
      <vt:lpstr>Реализация</vt:lpstr>
      <vt:lpstr>PowerPoint Presentation</vt:lpstr>
      <vt:lpstr>PowerPoint Presentation</vt:lpstr>
      <vt:lpstr>PowerPoint Presentation</vt:lpstr>
      <vt:lpstr>Други примери</vt:lpstr>
      <vt:lpstr>Процедурно моделиране</vt:lpstr>
      <vt:lpstr>Процедурно моделиране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2012-07-28T11:33:16Z</dcterms:created>
  <dcterms:modified xsi:type="dcterms:W3CDTF">2017-10-23T13:35:54Z</dcterms:modified>
</cp:coreProperties>
</file>